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44" r:id="rId2"/>
  </p:sldMasterIdLst>
  <p:sldIdLst>
    <p:sldId id="256" r:id="rId3"/>
    <p:sldId id="259" r:id="rId4"/>
    <p:sldId id="260" r:id="rId5"/>
    <p:sldId id="258" r:id="rId6"/>
    <p:sldId id="261" r:id="rId7"/>
    <p:sldId id="262" r:id="rId8"/>
    <p:sldId id="263" r:id="rId9"/>
    <p:sldId id="264" r:id="rId10"/>
    <p:sldId id="268" r:id="rId11"/>
    <p:sldId id="272" r:id="rId12"/>
    <p:sldId id="267"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Rena (NIH/NCI) [E]" userId="f2026846-3e05-4901-aae5-32dee3bcad59" providerId="ADAL" clId="{C1AEB895-7767-42D4-8908-C6AE51874FFC}"/>
    <pc:docChg chg="modSld sldOrd">
      <pc:chgData name="Rodriguez, Rena (NIH/NCI) [E]" userId="f2026846-3e05-4901-aae5-32dee3bcad59" providerId="ADAL" clId="{C1AEB895-7767-42D4-8908-C6AE51874FFC}" dt="2024-09-27T15:35:40.115" v="1"/>
      <pc:docMkLst>
        <pc:docMk/>
      </pc:docMkLst>
      <pc:sldChg chg="ord">
        <pc:chgData name="Rodriguez, Rena (NIH/NCI) [E]" userId="f2026846-3e05-4901-aae5-32dee3bcad59" providerId="ADAL" clId="{C1AEB895-7767-42D4-8908-C6AE51874FFC}" dt="2024-09-27T15:35:40.115" v="1"/>
        <pc:sldMkLst>
          <pc:docMk/>
          <pc:sldMk cId="1122722665" sldId="26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32A7476-DA26-4987-A3B2-B24AB6BF7BA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600484-FEEF-4BA4-99A2-CC38738F5F86}">
      <dgm:prSet/>
      <dgm:spPr/>
      <dgm:t>
        <a:bodyPr/>
        <a:lstStyle/>
        <a:p>
          <a:r>
            <a:rPr lang="en-US" dirty="0"/>
            <a:t>Ensure transparent communication and notification of the CCR/NCI Displacement policy between SSs (who approach displacement), the PI and the OD of NCI’s Intramural Research Program (IRP) to streamline the process. </a:t>
          </a:r>
        </a:p>
      </dgm:t>
    </dgm:pt>
    <dgm:pt modelId="{1465BEAC-E189-4598-9F44-53005D3D9679}" type="parTrans" cxnId="{F8BBEA8B-7957-439C-A425-700B18A91CDA}">
      <dgm:prSet/>
      <dgm:spPr/>
      <dgm:t>
        <a:bodyPr/>
        <a:lstStyle/>
        <a:p>
          <a:endParaRPr lang="en-US"/>
        </a:p>
      </dgm:t>
    </dgm:pt>
    <dgm:pt modelId="{5C8D5A6A-D286-4289-853B-2142C747DB2A}" type="sibTrans" cxnId="{F8BBEA8B-7957-439C-A425-700B18A91CDA}">
      <dgm:prSet/>
      <dgm:spPr/>
      <dgm:t>
        <a:bodyPr/>
        <a:lstStyle/>
        <a:p>
          <a:endParaRPr lang="en-US"/>
        </a:p>
      </dgm:t>
    </dgm:pt>
    <dgm:pt modelId="{884C7F3F-0F11-4A7F-88E1-8FB3C681DA0E}">
      <dgm:prSet/>
      <dgm:spPr/>
      <dgm:t>
        <a:bodyPr/>
        <a:lstStyle/>
        <a:p>
          <a:r>
            <a:rPr lang="en-US" dirty="0"/>
            <a:t>Agreed Upon Steps that all parties may take to assist in the process:</a:t>
          </a:r>
        </a:p>
      </dgm:t>
    </dgm:pt>
    <dgm:pt modelId="{6B8C263D-09B2-475E-BC9E-F256888C19DD}" type="parTrans" cxnId="{D6F06052-1371-4279-B15D-3BE9E2585DDD}">
      <dgm:prSet/>
      <dgm:spPr/>
      <dgm:t>
        <a:bodyPr/>
        <a:lstStyle/>
        <a:p>
          <a:endParaRPr lang="en-US"/>
        </a:p>
      </dgm:t>
    </dgm:pt>
    <dgm:pt modelId="{302B4C2B-3818-4F76-B4B0-63CE8B8B10DE}" type="sibTrans" cxnId="{D6F06052-1371-4279-B15D-3BE9E2585DDD}">
      <dgm:prSet/>
      <dgm:spPr/>
      <dgm:t>
        <a:bodyPr/>
        <a:lstStyle/>
        <a:p>
          <a:endParaRPr lang="en-US"/>
        </a:p>
      </dgm:t>
    </dgm:pt>
    <dgm:pt modelId="{0E952380-F08E-48BA-9550-B89467439A1C}">
      <dgm:prSet custT="1"/>
      <dgm:spPr/>
      <dgm:t>
        <a:bodyPr/>
        <a:lstStyle/>
        <a:p>
          <a:r>
            <a:rPr lang="en-US" sz="1800" dirty="0"/>
            <a:t>Establish agreed-upon steps for SSs both prior to and upon notification of displacement</a:t>
          </a:r>
          <a:r>
            <a:rPr lang="en-US" sz="1400" dirty="0"/>
            <a:t>. </a:t>
          </a:r>
        </a:p>
      </dgm:t>
    </dgm:pt>
    <dgm:pt modelId="{9F546DA2-F313-4D84-A65D-B70F317F9A95}" type="parTrans" cxnId="{6905B908-CE82-4FFD-86E7-2E6624D4F954}">
      <dgm:prSet/>
      <dgm:spPr/>
      <dgm:t>
        <a:bodyPr/>
        <a:lstStyle/>
        <a:p>
          <a:endParaRPr lang="en-US"/>
        </a:p>
      </dgm:t>
    </dgm:pt>
    <dgm:pt modelId="{EC85D38C-A8C6-48B4-9962-32BAA3B82EDD}" type="sibTrans" cxnId="{6905B908-CE82-4FFD-86E7-2E6624D4F954}">
      <dgm:prSet/>
      <dgm:spPr/>
      <dgm:t>
        <a:bodyPr/>
        <a:lstStyle/>
        <a:p>
          <a:endParaRPr lang="en-US"/>
        </a:p>
      </dgm:t>
    </dgm:pt>
    <dgm:pt modelId="{9D55CEF1-9258-4B85-AB3C-9D231F62D396}" type="pres">
      <dgm:prSet presAssocID="{432A7476-DA26-4987-A3B2-B24AB6BF7BA1}" presName="root" presStyleCnt="0">
        <dgm:presLayoutVars>
          <dgm:dir/>
          <dgm:resizeHandles val="exact"/>
        </dgm:presLayoutVars>
      </dgm:prSet>
      <dgm:spPr/>
    </dgm:pt>
    <dgm:pt modelId="{3805214E-D6F7-4365-8831-B37076C2ACD7}" type="pres">
      <dgm:prSet presAssocID="{F5600484-FEEF-4BA4-99A2-CC38738F5F86}" presName="compNode" presStyleCnt="0"/>
      <dgm:spPr/>
    </dgm:pt>
    <dgm:pt modelId="{CC2FB74C-291C-4FCE-960B-A8FA73D52151}" type="pres">
      <dgm:prSet presAssocID="{F5600484-FEEF-4BA4-99A2-CC38738F5F86}" presName="bgRect" presStyleLbl="bgShp" presStyleIdx="0" presStyleCnt="2"/>
      <dgm:spPr/>
    </dgm:pt>
    <dgm:pt modelId="{FA22A86F-92EE-4684-A152-BB5E41A3D58B}" type="pres">
      <dgm:prSet presAssocID="{F5600484-FEEF-4BA4-99A2-CC38738F5F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A9885996-7367-4840-8983-7A19E1C9714B}" type="pres">
      <dgm:prSet presAssocID="{F5600484-FEEF-4BA4-99A2-CC38738F5F86}" presName="spaceRect" presStyleCnt="0"/>
      <dgm:spPr/>
    </dgm:pt>
    <dgm:pt modelId="{ED8BEA4C-9837-4363-9276-521BE32CF126}" type="pres">
      <dgm:prSet presAssocID="{F5600484-FEEF-4BA4-99A2-CC38738F5F86}" presName="parTx" presStyleLbl="revTx" presStyleIdx="0" presStyleCnt="3">
        <dgm:presLayoutVars>
          <dgm:chMax val="0"/>
          <dgm:chPref val="0"/>
        </dgm:presLayoutVars>
      </dgm:prSet>
      <dgm:spPr/>
    </dgm:pt>
    <dgm:pt modelId="{13E34909-3295-4540-B39C-3ED6DD2C7DAD}" type="pres">
      <dgm:prSet presAssocID="{5C8D5A6A-D286-4289-853B-2142C747DB2A}" presName="sibTrans" presStyleCnt="0"/>
      <dgm:spPr/>
    </dgm:pt>
    <dgm:pt modelId="{2E7C6024-7AAA-4D23-B1D0-8B7BF26CDBCB}" type="pres">
      <dgm:prSet presAssocID="{884C7F3F-0F11-4A7F-88E1-8FB3C681DA0E}" presName="compNode" presStyleCnt="0"/>
      <dgm:spPr/>
    </dgm:pt>
    <dgm:pt modelId="{97ACDA48-1956-48F1-9201-C8948F41154C}" type="pres">
      <dgm:prSet presAssocID="{884C7F3F-0F11-4A7F-88E1-8FB3C681DA0E}" presName="bgRect" presStyleLbl="bgShp" presStyleIdx="1" presStyleCnt="2"/>
      <dgm:spPr/>
    </dgm:pt>
    <dgm:pt modelId="{4111FE4F-ABBD-4586-BD5E-2AA405CC1214}" type="pres">
      <dgm:prSet presAssocID="{884C7F3F-0F11-4A7F-88E1-8FB3C681DA0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CE5B06D-5A66-43F5-8FE3-53AAEF777236}" type="pres">
      <dgm:prSet presAssocID="{884C7F3F-0F11-4A7F-88E1-8FB3C681DA0E}" presName="spaceRect" presStyleCnt="0"/>
      <dgm:spPr/>
    </dgm:pt>
    <dgm:pt modelId="{9CB16A57-61E2-42A6-82DF-53F115895911}" type="pres">
      <dgm:prSet presAssocID="{884C7F3F-0F11-4A7F-88E1-8FB3C681DA0E}" presName="parTx" presStyleLbl="revTx" presStyleIdx="1" presStyleCnt="3">
        <dgm:presLayoutVars>
          <dgm:chMax val="0"/>
          <dgm:chPref val="0"/>
        </dgm:presLayoutVars>
      </dgm:prSet>
      <dgm:spPr/>
    </dgm:pt>
    <dgm:pt modelId="{286CECFF-5585-4462-84F8-3F88AD169B81}" type="pres">
      <dgm:prSet presAssocID="{884C7F3F-0F11-4A7F-88E1-8FB3C681DA0E}" presName="desTx" presStyleLbl="revTx" presStyleIdx="2" presStyleCnt="3">
        <dgm:presLayoutVars/>
      </dgm:prSet>
      <dgm:spPr/>
    </dgm:pt>
  </dgm:ptLst>
  <dgm:cxnLst>
    <dgm:cxn modelId="{6905B908-CE82-4FFD-86E7-2E6624D4F954}" srcId="{884C7F3F-0F11-4A7F-88E1-8FB3C681DA0E}" destId="{0E952380-F08E-48BA-9550-B89467439A1C}" srcOrd="0" destOrd="0" parTransId="{9F546DA2-F313-4D84-A65D-B70F317F9A95}" sibTransId="{EC85D38C-A8C6-48B4-9962-32BAA3B82EDD}"/>
    <dgm:cxn modelId="{F85F6E2F-1BCA-4C7D-BE00-8EDE437C3827}" type="presOf" srcId="{884C7F3F-0F11-4A7F-88E1-8FB3C681DA0E}" destId="{9CB16A57-61E2-42A6-82DF-53F115895911}" srcOrd="0" destOrd="0" presId="urn:microsoft.com/office/officeart/2018/2/layout/IconVerticalSolidList"/>
    <dgm:cxn modelId="{D6F06052-1371-4279-B15D-3BE9E2585DDD}" srcId="{432A7476-DA26-4987-A3B2-B24AB6BF7BA1}" destId="{884C7F3F-0F11-4A7F-88E1-8FB3C681DA0E}" srcOrd="1" destOrd="0" parTransId="{6B8C263D-09B2-475E-BC9E-F256888C19DD}" sibTransId="{302B4C2B-3818-4F76-B4B0-63CE8B8B10DE}"/>
    <dgm:cxn modelId="{7B298D7B-E448-478B-B7D4-4FB066920A90}" type="presOf" srcId="{0E952380-F08E-48BA-9550-B89467439A1C}" destId="{286CECFF-5585-4462-84F8-3F88AD169B81}" srcOrd="0" destOrd="0" presId="urn:microsoft.com/office/officeart/2018/2/layout/IconVerticalSolidList"/>
    <dgm:cxn modelId="{DF8A6D86-40F7-4B41-876A-E185A731281D}" type="presOf" srcId="{F5600484-FEEF-4BA4-99A2-CC38738F5F86}" destId="{ED8BEA4C-9837-4363-9276-521BE32CF126}" srcOrd="0" destOrd="0" presId="urn:microsoft.com/office/officeart/2018/2/layout/IconVerticalSolidList"/>
    <dgm:cxn modelId="{F8BBEA8B-7957-439C-A425-700B18A91CDA}" srcId="{432A7476-DA26-4987-A3B2-B24AB6BF7BA1}" destId="{F5600484-FEEF-4BA4-99A2-CC38738F5F86}" srcOrd="0" destOrd="0" parTransId="{1465BEAC-E189-4598-9F44-53005D3D9679}" sibTransId="{5C8D5A6A-D286-4289-853B-2142C747DB2A}"/>
    <dgm:cxn modelId="{265482F0-2F1E-40FB-9AE2-708890700FA8}" type="presOf" srcId="{432A7476-DA26-4987-A3B2-B24AB6BF7BA1}" destId="{9D55CEF1-9258-4B85-AB3C-9D231F62D396}" srcOrd="0" destOrd="0" presId="urn:microsoft.com/office/officeart/2018/2/layout/IconVerticalSolidList"/>
    <dgm:cxn modelId="{C9A2A500-B248-456F-8C8C-27BAD6966D8B}" type="presParOf" srcId="{9D55CEF1-9258-4B85-AB3C-9D231F62D396}" destId="{3805214E-D6F7-4365-8831-B37076C2ACD7}" srcOrd="0" destOrd="0" presId="urn:microsoft.com/office/officeart/2018/2/layout/IconVerticalSolidList"/>
    <dgm:cxn modelId="{C878ABAB-84D4-4722-A80D-795BF9D57FA1}" type="presParOf" srcId="{3805214E-D6F7-4365-8831-B37076C2ACD7}" destId="{CC2FB74C-291C-4FCE-960B-A8FA73D52151}" srcOrd="0" destOrd="0" presId="urn:microsoft.com/office/officeart/2018/2/layout/IconVerticalSolidList"/>
    <dgm:cxn modelId="{9229E7B3-9FF8-49E0-8D8A-65FB5EB3E9A6}" type="presParOf" srcId="{3805214E-D6F7-4365-8831-B37076C2ACD7}" destId="{FA22A86F-92EE-4684-A152-BB5E41A3D58B}" srcOrd="1" destOrd="0" presId="urn:microsoft.com/office/officeart/2018/2/layout/IconVerticalSolidList"/>
    <dgm:cxn modelId="{F6D97242-81D6-41A3-BE39-CAF3B205115E}" type="presParOf" srcId="{3805214E-D6F7-4365-8831-B37076C2ACD7}" destId="{A9885996-7367-4840-8983-7A19E1C9714B}" srcOrd="2" destOrd="0" presId="urn:microsoft.com/office/officeart/2018/2/layout/IconVerticalSolidList"/>
    <dgm:cxn modelId="{5261D226-0042-4C8F-8996-36B9B57DC2D2}" type="presParOf" srcId="{3805214E-D6F7-4365-8831-B37076C2ACD7}" destId="{ED8BEA4C-9837-4363-9276-521BE32CF126}" srcOrd="3" destOrd="0" presId="urn:microsoft.com/office/officeart/2018/2/layout/IconVerticalSolidList"/>
    <dgm:cxn modelId="{2CA7E23F-8554-4EF9-A99D-95BAED9BCBB6}" type="presParOf" srcId="{9D55CEF1-9258-4B85-AB3C-9D231F62D396}" destId="{13E34909-3295-4540-B39C-3ED6DD2C7DAD}" srcOrd="1" destOrd="0" presId="urn:microsoft.com/office/officeart/2018/2/layout/IconVerticalSolidList"/>
    <dgm:cxn modelId="{3F2C3F38-44B6-4743-8C7F-AE66BF3454B4}" type="presParOf" srcId="{9D55CEF1-9258-4B85-AB3C-9D231F62D396}" destId="{2E7C6024-7AAA-4D23-B1D0-8B7BF26CDBCB}" srcOrd="2" destOrd="0" presId="urn:microsoft.com/office/officeart/2018/2/layout/IconVerticalSolidList"/>
    <dgm:cxn modelId="{542E830B-07AE-477E-BC46-3ECF3710DC21}" type="presParOf" srcId="{2E7C6024-7AAA-4D23-B1D0-8B7BF26CDBCB}" destId="{97ACDA48-1956-48F1-9201-C8948F41154C}" srcOrd="0" destOrd="0" presId="urn:microsoft.com/office/officeart/2018/2/layout/IconVerticalSolidList"/>
    <dgm:cxn modelId="{6FCD88AB-B356-49F7-B8D9-FB2535A55DDD}" type="presParOf" srcId="{2E7C6024-7AAA-4D23-B1D0-8B7BF26CDBCB}" destId="{4111FE4F-ABBD-4586-BD5E-2AA405CC1214}" srcOrd="1" destOrd="0" presId="urn:microsoft.com/office/officeart/2018/2/layout/IconVerticalSolidList"/>
    <dgm:cxn modelId="{ADED7716-E17D-486D-A3E9-6F1AD771C2A9}" type="presParOf" srcId="{2E7C6024-7AAA-4D23-B1D0-8B7BF26CDBCB}" destId="{3CE5B06D-5A66-43F5-8FE3-53AAEF777236}" srcOrd="2" destOrd="0" presId="urn:microsoft.com/office/officeart/2018/2/layout/IconVerticalSolidList"/>
    <dgm:cxn modelId="{2EB3C0F9-7C62-4EAC-90C9-DADEBB4E09B5}" type="presParOf" srcId="{2E7C6024-7AAA-4D23-B1D0-8B7BF26CDBCB}" destId="{9CB16A57-61E2-42A6-82DF-53F115895911}" srcOrd="3" destOrd="0" presId="urn:microsoft.com/office/officeart/2018/2/layout/IconVerticalSolidList"/>
    <dgm:cxn modelId="{CE65A599-D620-4EE6-8AA3-A05E98CB4570}" type="presParOf" srcId="{2E7C6024-7AAA-4D23-B1D0-8B7BF26CDBCB}" destId="{286CECFF-5585-4462-84F8-3F88AD169B8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B74C-291C-4FCE-960B-A8FA73D52151}">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2A86F-92EE-4684-A152-BB5E41A3D58B}">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BEA4C-9837-4363-9276-521BE32CF126}">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89000">
            <a:lnSpc>
              <a:spcPct val="90000"/>
            </a:lnSpc>
            <a:spcBef>
              <a:spcPct val="0"/>
            </a:spcBef>
            <a:spcAft>
              <a:spcPct val="35000"/>
            </a:spcAft>
            <a:buNone/>
          </a:pPr>
          <a:r>
            <a:rPr lang="en-US" sz="2000" kern="1200" dirty="0"/>
            <a:t>Ensure transparent communication and notification of the CCR/NCI Displacement policy between SSs (who approach displacement), the PI and the OD of NCI’s Intramural Research Program (IRP) to streamline the process. </a:t>
          </a:r>
        </a:p>
      </dsp:txBody>
      <dsp:txXfrm>
        <a:off x="1509882" y="708097"/>
        <a:ext cx="9005717" cy="1307257"/>
      </dsp:txXfrm>
    </dsp:sp>
    <dsp:sp modelId="{97ACDA48-1956-48F1-9201-C8948F41154C}">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1FE4F-ABBD-4586-BD5E-2AA405CC1214}">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B16A57-61E2-42A6-82DF-53F115895911}">
      <dsp:nvSpPr>
        <dsp:cNvPr id="0" name=""/>
        <dsp:cNvSpPr/>
      </dsp:nvSpPr>
      <dsp:spPr>
        <a:xfrm>
          <a:off x="1509882" y="2342169"/>
          <a:ext cx="4732020"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89000">
            <a:lnSpc>
              <a:spcPct val="90000"/>
            </a:lnSpc>
            <a:spcBef>
              <a:spcPct val="0"/>
            </a:spcBef>
            <a:spcAft>
              <a:spcPct val="35000"/>
            </a:spcAft>
            <a:buNone/>
          </a:pPr>
          <a:r>
            <a:rPr lang="en-US" sz="2000" kern="1200" dirty="0"/>
            <a:t>Agreed Upon Steps that all parties may take to assist in the process:</a:t>
          </a:r>
        </a:p>
      </dsp:txBody>
      <dsp:txXfrm>
        <a:off x="1509882" y="2342169"/>
        <a:ext cx="4732020" cy="1307257"/>
      </dsp:txXfrm>
    </dsp:sp>
    <dsp:sp modelId="{286CECFF-5585-4462-84F8-3F88AD169B81}">
      <dsp:nvSpPr>
        <dsp:cNvPr id="0" name=""/>
        <dsp:cNvSpPr/>
      </dsp:nvSpPr>
      <dsp:spPr>
        <a:xfrm>
          <a:off x="6241902" y="2342169"/>
          <a:ext cx="427369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dirty="0"/>
            <a:t>Establish agreed-upon steps for SSs both prior to and upon notification of displacement</a:t>
          </a:r>
          <a:r>
            <a:rPr lang="en-US" sz="1400" kern="1200" dirty="0"/>
            <a:t>. </a:t>
          </a:r>
        </a:p>
      </dsp:txBody>
      <dsp:txXfrm>
        <a:off x="6241902" y="2342169"/>
        <a:ext cx="4273697" cy="1307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17A1-7715-49FD-E83F-B0208BC52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34C640-C7A7-6D11-1E7D-B331408A5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32069B-A775-DB42-937B-A5AB364743BA}"/>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3A42D2CA-6197-574F-17E7-D8ACD9880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835A2-EC68-02B5-8761-C87D2D368239}"/>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146857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5222-09F5-1BBB-D6D1-150442BC8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C1585A-7008-68CA-8E06-ABF5E6382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5C074-2C50-75AE-9966-5B36E85E7C09}"/>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08C8C57B-1C96-4552-FDCC-74F7C3337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8C174-E4C9-8B12-E66F-F0EE9C353711}"/>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176587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1FCE9-7FF1-BE53-5168-10B5E7370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9916B-A71B-5FB0-D1ED-55CCC985BE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E67B1-401D-850C-8B66-A7DB27025EC2}"/>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A396149B-2138-5C40-E337-CD5352669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EB3B7-FF71-ABA8-8F16-9BE0027D6DA8}"/>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892292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17A1-7715-49FD-E83F-B0208BC52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34C640-C7A7-6D11-1E7D-B331408A5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32069B-A775-DB42-937B-A5AB364743BA}"/>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3A42D2CA-6197-574F-17E7-D8ACD9880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835A2-EC68-02B5-8761-C87D2D368239}"/>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235401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5F3E-A4CF-3A26-7370-31E5FBD42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31348-FEF6-A994-3EC2-B87CF5B01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4C2AD-62CF-CCEB-6CBE-52ABE4A01AAF}"/>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FA3439DC-9B9C-EBBB-14BA-2A1A01241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29208-2813-A8BA-3BA1-B8EE28D41D38}"/>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257727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EEE5-0869-154B-81D8-6FE24D8EB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AFEB5-D771-18B7-E3B9-6AABF08FC7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F9E6CF-27BB-6CC4-5438-3D403939A8F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AF480DE3-483B-1AD3-6B83-79BE3D520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D7BB2-1F9F-2984-ED5B-B393A9987C47}"/>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350773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A8BA-AA64-CAF8-FDE2-7B2CD44BE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C2F69-C4A3-2E42-5688-84550E9DD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55E14-31B5-FFC1-6DA3-303305F06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52C626-3279-4FF2-5244-ED964783BA4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6" name="Footer Placeholder 5">
            <a:extLst>
              <a:ext uri="{FF2B5EF4-FFF2-40B4-BE49-F238E27FC236}">
                <a16:creationId xmlns:a16="http://schemas.microsoft.com/office/drawing/2014/main" id="{CCBD178D-FEC1-070B-1D34-66DD232C0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7CD58-1AC9-B7A8-0977-0A83AC1E0539}"/>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1460981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2FC5-1796-0228-4195-7E68C38C28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F7C03-56E8-312A-D326-D8AA33CEF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8D32B-51B7-B465-2766-FEF92F17D4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EEC59-2B92-71BB-6E58-6831FB806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41FE5-2B5E-20A1-B0C4-5BE88BBDD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875C0-5B72-3963-A512-064C63340CB4}"/>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8" name="Footer Placeholder 7">
            <a:extLst>
              <a:ext uri="{FF2B5EF4-FFF2-40B4-BE49-F238E27FC236}">
                <a16:creationId xmlns:a16="http://schemas.microsoft.com/office/drawing/2014/main" id="{988B2FBA-2037-62F3-4A1B-4DF69D75B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56969D-5713-166B-9EF8-5373392D9AA8}"/>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126786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E4B3-3793-9954-EE93-E629856AC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38F6C-4D16-EBFF-FAE5-C9B98C7D366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4" name="Footer Placeholder 3">
            <a:extLst>
              <a:ext uri="{FF2B5EF4-FFF2-40B4-BE49-F238E27FC236}">
                <a16:creationId xmlns:a16="http://schemas.microsoft.com/office/drawing/2014/main" id="{F771EF05-2BEB-398B-EAB0-08913D756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5660E8-4D1F-6E29-1D38-BD5C886A4390}"/>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150637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3C446-7779-12F5-5888-03AD28DC501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3" name="Footer Placeholder 2">
            <a:extLst>
              <a:ext uri="{FF2B5EF4-FFF2-40B4-BE49-F238E27FC236}">
                <a16:creationId xmlns:a16="http://schemas.microsoft.com/office/drawing/2014/main" id="{0EE69842-B6A5-7657-FE0D-E05D43A742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0B10E-4BD3-A283-447B-BAABD0C82171}"/>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415556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C8B7-8305-5325-CC5C-21EA1057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1355C1-ED23-71A4-4B2A-FAEF313A4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960D1-851D-5CF3-0266-857C3D85F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52DDC-4433-78FB-7A4B-440A28B1988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6" name="Footer Placeholder 5">
            <a:extLst>
              <a:ext uri="{FF2B5EF4-FFF2-40B4-BE49-F238E27FC236}">
                <a16:creationId xmlns:a16="http://schemas.microsoft.com/office/drawing/2014/main" id="{9BCBE7AA-AAE1-ADA7-D0F3-A3C745168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BA6D2-0EBC-4FE4-8A35-419F8CE8990B}"/>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96166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5F3E-A4CF-3A26-7370-31E5FBD42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31348-FEF6-A994-3EC2-B87CF5B01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4C2AD-62CF-CCEB-6CBE-52ABE4A01AAF}"/>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FA3439DC-9B9C-EBBB-14BA-2A1A01241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29208-2813-A8BA-3BA1-B8EE28D41D38}"/>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274030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A40B-DA58-2E21-54ED-CD7302EB4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02665D-AFBC-547C-6FE1-1BD3F9491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4A106D-6D3B-8870-C768-A5DD09DF6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0CF24-DAB5-FB4D-9DCD-FF8ADF2CEA50}"/>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6" name="Footer Placeholder 5">
            <a:extLst>
              <a:ext uri="{FF2B5EF4-FFF2-40B4-BE49-F238E27FC236}">
                <a16:creationId xmlns:a16="http://schemas.microsoft.com/office/drawing/2014/main" id="{259DDBA2-26FB-EEA6-15A7-30030ABDE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3A288-13BD-46F4-0D21-AA74827E02C0}"/>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48915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5222-09F5-1BBB-D6D1-150442BC8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C1585A-7008-68CA-8E06-ABF5E6382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5C074-2C50-75AE-9966-5B36E85E7C09}"/>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08C8C57B-1C96-4552-FDCC-74F7C3337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8C174-E4C9-8B12-E66F-F0EE9C353711}"/>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1392562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1FCE9-7FF1-BE53-5168-10B5E7370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9916B-A71B-5FB0-D1ED-55CCC985BE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E67B1-401D-850C-8B66-A7DB27025EC2}"/>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A396149B-2138-5C40-E337-CD5352669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EB3B7-FF71-ABA8-8F16-9BE0027D6DA8}"/>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343336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EEE5-0869-154B-81D8-6FE24D8EB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AFEB5-D771-18B7-E3B9-6AABF08FC7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F9E6CF-27BB-6CC4-5438-3D403939A8F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AF480DE3-483B-1AD3-6B83-79BE3D520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D7BB2-1F9F-2984-ED5B-B393A9987C47}"/>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717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A8BA-AA64-CAF8-FDE2-7B2CD44BE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C2F69-C4A3-2E42-5688-84550E9DD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55E14-31B5-FFC1-6DA3-303305F06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52C626-3279-4FF2-5244-ED964783BA4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6" name="Footer Placeholder 5">
            <a:extLst>
              <a:ext uri="{FF2B5EF4-FFF2-40B4-BE49-F238E27FC236}">
                <a16:creationId xmlns:a16="http://schemas.microsoft.com/office/drawing/2014/main" id="{CCBD178D-FEC1-070B-1D34-66DD232C0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7CD58-1AC9-B7A8-0977-0A83AC1E0539}"/>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249756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2FC5-1796-0228-4195-7E68C38C28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F7C03-56E8-312A-D326-D8AA33CEF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8D32B-51B7-B465-2766-FEF92F17D4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EEC59-2B92-71BB-6E58-6831FB806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41FE5-2B5E-20A1-B0C4-5BE88BBDD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875C0-5B72-3963-A512-064C63340CB4}"/>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8" name="Footer Placeholder 7">
            <a:extLst>
              <a:ext uri="{FF2B5EF4-FFF2-40B4-BE49-F238E27FC236}">
                <a16:creationId xmlns:a16="http://schemas.microsoft.com/office/drawing/2014/main" id="{988B2FBA-2037-62F3-4A1B-4DF69D75B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56969D-5713-166B-9EF8-5373392D9AA8}"/>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427235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E4B3-3793-9954-EE93-E629856AC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38F6C-4D16-EBFF-FAE5-C9B98C7D366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4" name="Footer Placeholder 3">
            <a:extLst>
              <a:ext uri="{FF2B5EF4-FFF2-40B4-BE49-F238E27FC236}">
                <a16:creationId xmlns:a16="http://schemas.microsoft.com/office/drawing/2014/main" id="{F771EF05-2BEB-398B-EAB0-08913D756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5660E8-4D1F-6E29-1D38-BD5C886A4390}"/>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229023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3C446-7779-12F5-5888-03AD28DC501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3" name="Footer Placeholder 2">
            <a:extLst>
              <a:ext uri="{FF2B5EF4-FFF2-40B4-BE49-F238E27FC236}">
                <a16:creationId xmlns:a16="http://schemas.microsoft.com/office/drawing/2014/main" id="{0EE69842-B6A5-7657-FE0D-E05D43A742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0B10E-4BD3-A283-447B-BAABD0C82171}"/>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35159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C8B7-8305-5325-CC5C-21EA1057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1355C1-ED23-71A4-4B2A-FAEF313A4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960D1-851D-5CF3-0266-857C3D85F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52DDC-4433-78FB-7A4B-440A28B1988E}"/>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6" name="Footer Placeholder 5">
            <a:extLst>
              <a:ext uri="{FF2B5EF4-FFF2-40B4-BE49-F238E27FC236}">
                <a16:creationId xmlns:a16="http://schemas.microsoft.com/office/drawing/2014/main" id="{9BCBE7AA-AAE1-ADA7-D0F3-A3C745168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BA6D2-0EBC-4FE4-8A35-419F8CE8990B}"/>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337058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A40B-DA58-2E21-54ED-CD7302EB4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02665D-AFBC-547C-6FE1-1BD3F9491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4A106D-6D3B-8870-C768-A5DD09DF6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0CF24-DAB5-FB4D-9DCD-FF8ADF2CEA50}"/>
              </a:ext>
            </a:extLst>
          </p:cNvPr>
          <p:cNvSpPr>
            <a:spLocks noGrp="1"/>
          </p:cNvSpPr>
          <p:nvPr>
            <p:ph type="dt" sz="half" idx="10"/>
          </p:nvPr>
        </p:nvSpPr>
        <p:spPr/>
        <p:txBody>
          <a:bodyPr/>
          <a:lstStyle/>
          <a:p>
            <a:fld id="{17B9ABCC-FBF6-4E42-AD89-E36E99A487EC}" type="datetimeFigureOut">
              <a:rPr lang="en-US" smtClean="0"/>
              <a:t>9/27/2024</a:t>
            </a:fld>
            <a:endParaRPr lang="en-US"/>
          </a:p>
        </p:txBody>
      </p:sp>
      <p:sp>
        <p:nvSpPr>
          <p:cNvPr id="6" name="Footer Placeholder 5">
            <a:extLst>
              <a:ext uri="{FF2B5EF4-FFF2-40B4-BE49-F238E27FC236}">
                <a16:creationId xmlns:a16="http://schemas.microsoft.com/office/drawing/2014/main" id="{259DDBA2-26FB-EEA6-15A7-30030ABDE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3A288-13BD-46F4-0D21-AA74827E02C0}"/>
              </a:ext>
            </a:extLst>
          </p:cNvPr>
          <p:cNvSpPr>
            <a:spLocks noGrp="1"/>
          </p:cNvSpPr>
          <p:nvPr>
            <p:ph type="sldNum" sz="quarter" idx="12"/>
          </p:nvPr>
        </p:nvSpPr>
        <p:spPr/>
        <p:txBody>
          <a:bodyPr/>
          <a:lstStyle/>
          <a:p>
            <a:fld id="{BC8ACEC6-D366-409A-94CE-FFFF7C6152E5}" type="slidenum">
              <a:rPr lang="en-US" smtClean="0"/>
              <a:t>‹#›</a:t>
            </a:fld>
            <a:endParaRPr lang="en-US"/>
          </a:p>
        </p:txBody>
      </p:sp>
    </p:spTree>
    <p:extLst>
      <p:ext uri="{BB962C8B-B14F-4D97-AF65-F5344CB8AC3E}">
        <p14:creationId xmlns:p14="http://schemas.microsoft.com/office/powerpoint/2010/main" val="377482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66F24-2726-A2A8-9285-FFF3DF400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C960E6-57E2-E0FF-523E-05E70B7A4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307BC-7D40-76AB-D39B-3E9A21237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FFB8376C-03DA-4984-53CF-FD2AFD099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8E4013-4BEE-A8DD-4598-DFDDB0047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ACEC6-D366-409A-94CE-FFFF7C6152E5}" type="slidenum">
              <a:rPr lang="en-US" smtClean="0"/>
              <a:t>‹#›</a:t>
            </a:fld>
            <a:endParaRPr lang="en-US"/>
          </a:p>
        </p:txBody>
      </p:sp>
    </p:spTree>
    <p:extLst>
      <p:ext uri="{BB962C8B-B14F-4D97-AF65-F5344CB8AC3E}">
        <p14:creationId xmlns:p14="http://schemas.microsoft.com/office/powerpoint/2010/main" val="21842184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66F24-2726-A2A8-9285-FFF3DF400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C960E6-57E2-E0FF-523E-05E70B7A4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307BC-7D40-76AB-D39B-3E9A21237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B9ABCC-FBF6-4E42-AD89-E36E99A487EC}" type="datetimeFigureOut">
              <a:rPr lang="en-US" smtClean="0"/>
              <a:t>9/27/2024</a:t>
            </a:fld>
            <a:endParaRPr lang="en-US"/>
          </a:p>
        </p:txBody>
      </p:sp>
      <p:sp>
        <p:nvSpPr>
          <p:cNvPr id="5" name="Footer Placeholder 4">
            <a:extLst>
              <a:ext uri="{FF2B5EF4-FFF2-40B4-BE49-F238E27FC236}">
                <a16:creationId xmlns:a16="http://schemas.microsoft.com/office/drawing/2014/main" id="{FFB8376C-03DA-4984-53CF-FD2AFD099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8E4013-4BEE-A8DD-4598-DFDDB0047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ACEC6-D366-409A-94CE-FFFF7C6152E5}" type="slidenum">
              <a:rPr lang="en-US" smtClean="0"/>
              <a:t>‹#›</a:t>
            </a:fld>
            <a:endParaRPr lang="en-US"/>
          </a:p>
        </p:txBody>
      </p:sp>
    </p:spTree>
    <p:extLst>
      <p:ext uri="{BB962C8B-B14F-4D97-AF65-F5344CB8AC3E}">
        <p14:creationId xmlns:p14="http://schemas.microsoft.com/office/powerpoint/2010/main" val="37926651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eigncredits.com/" TargetMode="External"/><Relationship Id="rId2" Type="http://schemas.openxmlformats.org/officeDocument/2006/relationships/hyperlink" Target="mailto:ronya.taylor@nih.gov" TargetMode="External"/><Relationship Id="rId1" Type="http://schemas.openxmlformats.org/officeDocument/2006/relationships/slideLayout" Target="../slideLayouts/slideLayout13.xml"/><Relationship Id="rId4" Type="http://schemas.openxmlformats.org/officeDocument/2006/relationships/hyperlink" Target="https://www.usajobs.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usajobs.gov/" TargetMode="External"/><Relationship Id="rId13" Type="http://schemas.openxmlformats.org/officeDocument/2006/relationships/hyperlink" Target="https://ors.od.nih.gov/sr/dohs/HealthAndWellness/EAP/Pages/Index.aspx" TargetMode="External"/><Relationship Id="rId3" Type="http://schemas.openxmlformats.org/officeDocument/2006/relationships/hyperlink" Target="https://ccr.cancer.gov/careers/search" TargetMode="External"/><Relationship Id="rId7" Type="http://schemas.openxmlformats.org/officeDocument/2006/relationships/hyperlink" Target="https://hr.nih.gov/jobs/" TargetMode="External"/><Relationship Id="rId12" Type="http://schemas.openxmlformats.org/officeDocument/2006/relationships/hyperlink" Target="https://www.training.nih.gov/wellbeing" TargetMode="External"/><Relationship Id="rId2" Type="http://schemas.openxmlformats.org/officeDocument/2006/relationships/hyperlink" Target="https://oir.nih.gov/sourcebook/personnel/ipds-appointment-mechanisms/staff-scientist" TargetMode="External"/><Relationship Id="rId1" Type="http://schemas.openxmlformats.org/officeDocument/2006/relationships/slideLayout" Target="../slideLayouts/slideLayout13.xml"/><Relationship Id="rId6" Type="http://schemas.openxmlformats.org/officeDocument/2006/relationships/hyperlink" Target="https://www.training.nih.gov/jobs/" TargetMode="External"/><Relationship Id="rId11" Type="http://schemas.openxmlformats.org/officeDocument/2006/relationships/hyperlink" Target="https://www.training.nih.gov/career-services/career-counseling/" TargetMode="External"/><Relationship Id="rId5" Type="http://schemas.openxmlformats.org/officeDocument/2006/relationships/hyperlink" Target="https://www.training.nih.gov/" TargetMode="External"/><Relationship Id="rId10" Type="http://schemas.openxmlformats.org/officeDocument/2006/relationships/hyperlink" Target="https://nih.sharepoint.com/sites/NCI-NCiConnectOWPD/CDS%20Files/OWSE%20CDS%20Resource%20-%20Lab%20Closure%20Support%20Resources%20-%20v3.pdf" TargetMode="External"/><Relationship Id="rId4" Type="http://schemas.openxmlformats.org/officeDocument/2006/relationships/hyperlink" Target="http://irp.nih.gov/" TargetMode="External"/><Relationship Id="rId9" Type="http://schemas.openxmlformats.org/officeDocument/2006/relationships/hyperlink" Target="https://www.cancer.gov/grants-training/training/idwb/career-enrichment-progra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oir.nih.gov/sourcebook/personnel/policies-recruitment-processes/working-displaced-title-42-staff-scientistsclinician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mailto:jenna.wynne@nih.gov"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E7789C-86AE-91B4-C1C5-F4E5A4E3D6D9}"/>
              </a:ext>
            </a:extLst>
          </p:cNvPr>
          <p:cNvSpPr>
            <a:spLocks noGrp="1"/>
          </p:cNvSpPr>
          <p:nvPr>
            <p:ph type="ctrTitle"/>
          </p:nvPr>
        </p:nvSpPr>
        <p:spPr>
          <a:xfrm>
            <a:off x="4038600" y="1939159"/>
            <a:ext cx="7644627" cy="2751086"/>
          </a:xfrm>
        </p:spPr>
        <p:txBody>
          <a:bodyPr>
            <a:normAutofit/>
          </a:bodyPr>
          <a:lstStyle/>
          <a:p>
            <a:pPr algn="r"/>
            <a:r>
              <a:rPr lang="en-US" sz="5600" dirty="0"/>
              <a:t>CCR SS/SC Organization Annual Meeting - Navigating Displacement</a:t>
            </a:r>
          </a:p>
        </p:txBody>
      </p:sp>
      <p:sp>
        <p:nvSpPr>
          <p:cNvPr id="3" name="Subtitle 2">
            <a:extLst>
              <a:ext uri="{FF2B5EF4-FFF2-40B4-BE49-F238E27FC236}">
                <a16:creationId xmlns:a16="http://schemas.microsoft.com/office/drawing/2014/main" id="{720B048E-0960-2603-6293-9BEAB9486A48}"/>
              </a:ext>
            </a:extLst>
          </p:cNvPr>
          <p:cNvSpPr>
            <a:spLocks noGrp="1"/>
          </p:cNvSpPr>
          <p:nvPr>
            <p:ph type="subTitle" idx="1"/>
          </p:nvPr>
        </p:nvSpPr>
        <p:spPr>
          <a:xfrm>
            <a:off x="4038600" y="4782320"/>
            <a:ext cx="7644627" cy="1329443"/>
          </a:xfrm>
        </p:spPr>
        <p:txBody>
          <a:bodyPr>
            <a:normAutofit/>
          </a:bodyPr>
          <a:lstStyle/>
          <a:p>
            <a:pPr algn="r"/>
            <a:endParaRPr lang="en-US" dirty="0"/>
          </a:p>
          <a:p>
            <a:pPr algn="r"/>
            <a:r>
              <a:rPr lang="en-US" dirty="0"/>
              <a:t>Presented by: Rena Rodriguez, CCR ARC Deputy</a:t>
            </a:r>
          </a:p>
        </p:txBody>
      </p:sp>
    </p:spTree>
    <p:extLst>
      <p:ext uri="{BB962C8B-B14F-4D97-AF65-F5344CB8AC3E}">
        <p14:creationId xmlns:p14="http://schemas.microsoft.com/office/powerpoint/2010/main" val="22510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FA3DC-AB61-E0D0-2207-CD4E56EBF760}"/>
              </a:ext>
            </a:extLst>
          </p:cNvPr>
          <p:cNvSpPr>
            <a:spLocks noGrp="1"/>
          </p:cNvSpPr>
          <p:nvPr>
            <p:ph type="title"/>
          </p:nvPr>
        </p:nvSpPr>
        <p:spPr>
          <a:xfrm>
            <a:off x="1043631" y="809898"/>
            <a:ext cx="9942716" cy="1554480"/>
          </a:xfrm>
        </p:spPr>
        <p:txBody>
          <a:bodyPr anchor="ctr">
            <a:normAutofit/>
          </a:bodyPr>
          <a:lstStyle/>
          <a:p>
            <a:r>
              <a:rPr lang="en-US" sz="4800" dirty="0"/>
              <a:t>Professional Development </a:t>
            </a:r>
          </a:p>
        </p:txBody>
      </p:sp>
      <p:sp>
        <p:nvSpPr>
          <p:cNvPr id="3" name="Content Placeholder 2">
            <a:extLst>
              <a:ext uri="{FF2B5EF4-FFF2-40B4-BE49-F238E27FC236}">
                <a16:creationId xmlns:a16="http://schemas.microsoft.com/office/drawing/2014/main" id="{F34F03BF-8A87-3E68-61ED-F71102CBE2F5}"/>
              </a:ext>
            </a:extLst>
          </p:cNvPr>
          <p:cNvSpPr>
            <a:spLocks noGrp="1"/>
          </p:cNvSpPr>
          <p:nvPr>
            <p:ph idx="1"/>
          </p:nvPr>
        </p:nvSpPr>
        <p:spPr>
          <a:xfrm>
            <a:off x="1043631" y="2934362"/>
            <a:ext cx="9941319" cy="3124658"/>
          </a:xfrm>
        </p:spPr>
        <p:txBody>
          <a:bodyPr anchor="ctr">
            <a:normAutofit fontScale="77500" lnSpcReduction="20000"/>
          </a:bodyPr>
          <a:lstStyle/>
          <a:p>
            <a:pPr>
              <a:spcBef>
                <a:spcPts val="90"/>
              </a:spcBef>
            </a:pPr>
            <a:r>
              <a:rPr lang="en-US" sz="2400" dirty="0">
                <a:effectLst/>
                <a:latin typeface="+mj-lt"/>
                <a:ea typeface="Times New Roman" panose="02020603050405020304" pitchFamily="18" charset="0"/>
              </a:rPr>
              <a:t>Enroll in SCEP – available through the Center for Cancer Training (CCT)  https://www.cancer.gov/grants-training/training/idwb/career-enrichment-program </a:t>
            </a:r>
            <a:endParaRPr lang="en-US" sz="2400" dirty="0">
              <a:effectLst/>
              <a:latin typeface="+mj-lt"/>
              <a:ea typeface="Arial" panose="020B0604020202020204" pitchFamily="34" charset="0"/>
            </a:endParaRPr>
          </a:p>
          <a:p>
            <a:pPr>
              <a:spcBef>
                <a:spcPts val="90"/>
              </a:spcBef>
            </a:pPr>
            <a:endParaRPr lang="en-US" sz="2400" dirty="0">
              <a:effectLst/>
              <a:latin typeface="+mj-lt"/>
              <a:ea typeface="Times New Roman" panose="02020603050405020304" pitchFamily="18" charset="0"/>
            </a:endParaRPr>
          </a:p>
          <a:p>
            <a:pPr>
              <a:spcBef>
                <a:spcPts val="90"/>
              </a:spcBef>
            </a:pPr>
            <a:r>
              <a:rPr lang="en-US" sz="2400" dirty="0">
                <a:effectLst/>
                <a:latin typeface="+mj-lt"/>
                <a:ea typeface="Times New Roman" panose="02020603050405020304" pitchFamily="18" charset="0"/>
              </a:rPr>
              <a:t>Expand your technical skills, enroll in the technical enrichment program for Staff Scientists/Clinicians (STEP) to acquire expertise in new technologies.</a:t>
            </a:r>
            <a:endParaRPr lang="en-US" sz="2400" dirty="0">
              <a:effectLst/>
              <a:latin typeface="+mj-lt"/>
              <a:ea typeface="Arial" panose="020B0604020202020204" pitchFamily="34" charset="0"/>
            </a:endParaRPr>
          </a:p>
          <a:p>
            <a:pPr>
              <a:spcBef>
                <a:spcPts val="90"/>
              </a:spcBef>
            </a:pPr>
            <a:endParaRPr lang="en-US" sz="2400" dirty="0">
              <a:effectLst/>
              <a:latin typeface="+mj-lt"/>
              <a:ea typeface="Times New Roman" panose="02020603050405020304" pitchFamily="18" charset="0"/>
            </a:endParaRPr>
          </a:p>
          <a:p>
            <a:pPr>
              <a:spcBef>
                <a:spcPts val="90"/>
              </a:spcBef>
            </a:pPr>
            <a:r>
              <a:rPr lang="en-US" sz="2400" dirty="0">
                <a:effectLst/>
                <a:latin typeface="+mj-lt"/>
                <a:ea typeface="Times New Roman" panose="02020603050405020304" pitchFamily="18" charset="0"/>
              </a:rPr>
              <a:t>Attend Professional Development Day organized by the CCR SS/SC Organization.</a:t>
            </a:r>
            <a:endParaRPr lang="en-US" sz="2400" dirty="0">
              <a:effectLst/>
              <a:latin typeface="+mj-lt"/>
              <a:ea typeface="Arial" panose="020B0604020202020204" pitchFamily="34" charset="0"/>
            </a:endParaRPr>
          </a:p>
          <a:p>
            <a:pPr>
              <a:spcBef>
                <a:spcPts val="90"/>
              </a:spcBef>
            </a:pPr>
            <a:endParaRPr lang="en-US" sz="2400" dirty="0">
              <a:effectLst/>
              <a:latin typeface="+mj-lt"/>
              <a:ea typeface="Times New Roman" panose="02020603050405020304" pitchFamily="18" charset="0"/>
            </a:endParaRPr>
          </a:p>
          <a:p>
            <a:pPr>
              <a:spcBef>
                <a:spcPts val="90"/>
              </a:spcBef>
            </a:pPr>
            <a:r>
              <a:rPr lang="en-US" sz="2400" dirty="0">
                <a:effectLst/>
                <a:latin typeface="+mj-lt"/>
                <a:ea typeface="Times New Roman" panose="02020603050405020304" pitchFamily="18" charset="0"/>
              </a:rPr>
              <a:t>Enlist in free training and coaching from the NCI Office of Workforce Management and Development and OITE to develop self-awareness and leadership skills. </a:t>
            </a:r>
            <a:endParaRPr lang="en-US" sz="2400" dirty="0">
              <a:effectLst/>
              <a:latin typeface="+mj-lt"/>
              <a:ea typeface="Arial" panose="020B0604020202020204" pitchFamily="34" charset="0"/>
            </a:endParaRPr>
          </a:p>
          <a:p>
            <a:pPr>
              <a:spcBef>
                <a:spcPts val="90"/>
              </a:spcBef>
            </a:pPr>
            <a:endParaRPr lang="en-US" sz="2400" dirty="0">
              <a:effectLst/>
              <a:latin typeface="+mj-lt"/>
              <a:ea typeface="Times New Roman" panose="02020603050405020304" pitchFamily="18" charset="0"/>
            </a:endParaRPr>
          </a:p>
          <a:p>
            <a:pPr>
              <a:spcBef>
                <a:spcPts val="90"/>
              </a:spcBef>
            </a:pPr>
            <a:r>
              <a:rPr lang="en-US" sz="2400" dirty="0">
                <a:effectLst/>
                <a:latin typeface="+mj-lt"/>
                <a:ea typeface="Times New Roman" panose="02020603050405020304" pitchFamily="18" charset="0"/>
              </a:rPr>
              <a:t>Get USAJOBS ready by watching online presentations on videocast.nih.gov (click on Training and Meetings and then Career Development/OITE) and by </a:t>
            </a:r>
            <a:r>
              <a:rPr lang="en-US" sz="2400" dirty="0">
                <a:effectLst/>
                <a:latin typeface="+mj-lt"/>
                <a:ea typeface="Arial" panose="020B0604020202020204" pitchFamily="34" charset="0"/>
              </a:rPr>
              <a:t>downloading the </a:t>
            </a:r>
            <a:r>
              <a:rPr lang="en-US" sz="2400" dirty="0" err="1">
                <a:effectLst/>
                <a:latin typeface="+mj-lt"/>
                <a:ea typeface="Times New Roman" panose="02020603050405020304" pitchFamily="18" charset="0"/>
              </a:rPr>
              <a:t>USAJobs</a:t>
            </a:r>
            <a:r>
              <a:rPr lang="en-US" sz="2400" dirty="0">
                <a:effectLst/>
                <a:latin typeface="+mj-lt"/>
                <a:ea typeface="Times New Roman" panose="02020603050405020304" pitchFamily="18" charset="0"/>
              </a:rPr>
              <a:t> slides from the SSSC </a:t>
            </a:r>
            <a:endParaRPr lang="en-US" sz="2400" dirty="0">
              <a:latin typeface="+mj-lt"/>
            </a:endParaRP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49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5CC10-0D0C-9F87-4340-5438FD8236F6}"/>
              </a:ext>
            </a:extLst>
          </p:cNvPr>
          <p:cNvSpPr>
            <a:spLocks noGrp="1"/>
          </p:cNvSpPr>
          <p:nvPr>
            <p:ph type="title"/>
          </p:nvPr>
        </p:nvSpPr>
        <p:spPr>
          <a:xfrm>
            <a:off x="808638" y="1098151"/>
            <a:ext cx="9236700" cy="1188950"/>
          </a:xfrm>
        </p:spPr>
        <p:txBody>
          <a:bodyPr anchor="b">
            <a:noAutofit/>
          </a:bodyPr>
          <a:lstStyle/>
          <a:p>
            <a:br>
              <a:rPr lang="en-US" dirty="0">
                <a:effectLst/>
                <a:latin typeface="+mj-lt"/>
                <a:ea typeface="Arial" panose="020B0604020202020204" pitchFamily="34" charset="0"/>
              </a:rPr>
            </a:br>
            <a:r>
              <a:rPr lang="en-US" dirty="0">
                <a:effectLst/>
                <a:latin typeface="+mj-lt"/>
                <a:ea typeface="Arial" panose="020B0604020202020204" pitchFamily="34" charset="0"/>
              </a:rPr>
              <a:t>Maintain CV and Profiles</a:t>
            </a:r>
            <a:br>
              <a:rPr lang="en-US" b="1" i="1" dirty="0">
                <a:effectLst/>
                <a:latin typeface="+mj-lt"/>
                <a:ea typeface="Arial" panose="020B0604020202020204" pitchFamily="34" charset="0"/>
              </a:rPr>
            </a:br>
            <a:endParaRPr lang="en-US"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221014-723D-7AD2-8C91-6801A87960F1}"/>
              </a:ext>
            </a:extLst>
          </p:cNvPr>
          <p:cNvSpPr>
            <a:spLocks noGrp="1"/>
          </p:cNvSpPr>
          <p:nvPr>
            <p:ph idx="1"/>
          </p:nvPr>
        </p:nvSpPr>
        <p:spPr>
          <a:xfrm>
            <a:off x="793660" y="2389218"/>
            <a:ext cx="10143668" cy="3435531"/>
          </a:xfrm>
        </p:spPr>
        <p:txBody>
          <a:bodyPr anchor="ctr">
            <a:normAutofit fontScale="92500" lnSpcReduction="20000"/>
          </a:bodyPr>
          <a:lstStyle/>
          <a:p>
            <a:pPr>
              <a:spcBef>
                <a:spcPts val="90"/>
              </a:spcBef>
            </a:pPr>
            <a:r>
              <a:rPr lang="en-US" sz="1500" dirty="0">
                <a:effectLst/>
                <a:latin typeface="+mj-lt"/>
                <a:ea typeface="Times New Roman" panose="02020603050405020304" pitchFamily="18" charset="0"/>
              </a:rPr>
              <a:t>Keep your Quad Review C.V. up to date monthly.</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Create a CCR webpage: Include a headshot picture, biography, and selected publications</a:t>
            </a:r>
            <a:r>
              <a:rPr lang="en-US" sz="1500" dirty="0">
                <a:latin typeface="+mj-lt"/>
                <a:ea typeface="Times New Roman" panose="02020603050405020304" pitchFamily="18" charset="0"/>
              </a:rPr>
              <a:t> by</a:t>
            </a:r>
            <a:r>
              <a:rPr lang="en-US" sz="1500" dirty="0">
                <a:effectLst/>
                <a:latin typeface="+mj-lt"/>
                <a:ea typeface="Times New Roman" panose="02020603050405020304" pitchFamily="18" charset="0"/>
              </a:rPr>
              <a:t> contacting Ronya Taylor (</a:t>
            </a:r>
            <a:r>
              <a:rPr lang="en-US" sz="1500" u="sng" dirty="0">
                <a:effectLst/>
                <a:latin typeface="+mj-lt"/>
                <a:ea typeface="Times New Roman" panose="02020603050405020304" pitchFamily="18" charset="0"/>
                <a:hlinkClick r:id="rId2">
                  <a:extLst>
                    <a:ext uri="{A12FA001-AC4F-418D-AE19-62706E023703}">
                      <ahyp:hlinkClr xmlns:ahyp="http://schemas.microsoft.com/office/drawing/2018/hyperlinkcolor" val="tx"/>
                    </a:ext>
                  </a:extLst>
                </a:hlinkClick>
              </a:rPr>
              <a:t>ronya.taylor@nih.gov</a:t>
            </a:r>
            <a:r>
              <a:rPr lang="en-US" sz="1500" dirty="0">
                <a:effectLst/>
                <a:latin typeface="+mj-lt"/>
                <a:ea typeface="Times New Roman" panose="02020603050405020304" pitchFamily="18" charset="0"/>
              </a:rPr>
              <a:t>).</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Create a LinkedIn profile and keep it A.L.I.V.E. (Accurate, Locatable, Impactful, Value-based &amp; Engaging) and update it regularly. (Download the “LinkedIn Optimization for Busy Business Professionals” presentation from the SS/SC website).</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Create a Research Gate or Scopus profile page and use this link in your resume and LinkedIn page.</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Prepare a skill set list following industry standards.</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Create a 2-page industry-type resume with some of the following sections (Profile, Education, Professional Experience, Continuous Education, Skills and Values, Publications, Patents, Impact Presentations &amp; Volunteer Causes). Use links to your CCR, LinkedIn, Scopus, or Research Gate profile pages to save space.</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Get Your PhD diploma certified if it’s from a foreign country: (</a:t>
            </a:r>
            <a:r>
              <a:rPr lang="en-US" sz="1500" u="sng" dirty="0">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http://www.foreigncredits.com/</a:t>
            </a:r>
            <a:r>
              <a:rPr lang="en-US" sz="1500" dirty="0">
                <a:effectLst/>
                <a:latin typeface="+mj-lt"/>
                <a:ea typeface="Times New Roman" panose="02020603050405020304" pitchFamily="18" charset="0"/>
              </a:rPr>
              <a:t>)</a:t>
            </a:r>
            <a:endParaRPr lang="en-US" sz="1500" dirty="0">
              <a:effectLst/>
              <a:latin typeface="+mj-lt"/>
              <a:ea typeface="Arial" panose="020B0604020202020204" pitchFamily="34" charset="0"/>
            </a:endParaRPr>
          </a:p>
          <a:p>
            <a:pPr>
              <a:spcBef>
                <a:spcPts val="90"/>
              </a:spcBef>
            </a:pPr>
            <a:endParaRPr lang="en-US" sz="1500" dirty="0">
              <a:effectLst/>
              <a:latin typeface="+mj-lt"/>
              <a:ea typeface="Times New Roman" panose="02020603050405020304" pitchFamily="18" charset="0"/>
            </a:endParaRPr>
          </a:p>
          <a:p>
            <a:pPr>
              <a:spcBef>
                <a:spcPts val="90"/>
              </a:spcBef>
            </a:pPr>
            <a:r>
              <a:rPr lang="en-US" sz="1500" dirty="0">
                <a:effectLst/>
                <a:latin typeface="+mj-lt"/>
                <a:ea typeface="Times New Roman" panose="02020603050405020304" pitchFamily="18" charset="0"/>
              </a:rPr>
              <a:t>Create a USA Job profile: </a:t>
            </a:r>
            <a:r>
              <a:rPr lang="en-US" sz="1500" u="sng" dirty="0">
                <a:effectLst/>
                <a:latin typeface="+mj-lt"/>
                <a:ea typeface="Times New Roman" panose="02020603050405020304" pitchFamily="18" charset="0"/>
                <a:hlinkClick r:id="rId4">
                  <a:extLst>
                    <a:ext uri="{A12FA001-AC4F-418D-AE19-62706E023703}">
                      <ahyp:hlinkClr xmlns:ahyp="http://schemas.microsoft.com/office/drawing/2018/hyperlinkcolor" val="tx"/>
                    </a:ext>
                  </a:extLst>
                </a:hlinkClick>
              </a:rPr>
              <a:t>https://www.usajobs.gov/</a:t>
            </a:r>
            <a:endParaRPr lang="en-US" sz="1500" dirty="0">
              <a:effectLst/>
              <a:latin typeface="+mj-lt"/>
              <a:ea typeface="Arial" panose="020B0604020202020204" pitchFamily="34" charset="0"/>
            </a:endParaRPr>
          </a:p>
          <a:p>
            <a:r>
              <a:rPr lang="en-US" sz="1500" dirty="0">
                <a:effectLst/>
                <a:latin typeface="+mj-lt"/>
                <a:ea typeface="Times New Roman" panose="02020603050405020304" pitchFamily="18" charset="0"/>
              </a:rPr>
              <a:t>Maintain a research plan and proposal up to date for faculty position application.</a:t>
            </a:r>
            <a:endParaRPr lang="en-US" sz="1500" dirty="0">
              <a:latin typeface="+mj-lt"/>
            </a:endParaRPr>
          </a:p>
          <a:p>
            <a:pPr marL="0" indent="0">
              <a:buNone/>
            </a:pPr>
            <a:endParaRPr lang="en-US" sz="1100" dirty="0"/>
          </a:p>
        </p:txBody>
      </p:sp>
    </p:spTree>
    <p:extLst>
      <p:ext uri="{BB962C8B-B14F-4D97-AF65-F5344CB8AC3E}">
        <p14:creationId xmlns:p14="http://schemas.microsoft.com/office/powerpoint/2010/main" val="368995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63D21-5A9E-C1B5-F6A2-4D67CF778FEB}"/>
              </a:ext>
            </a:extLst>
          </p:cNvPr>
          <p:cNvSpPr>
            <a:spLocks noGrp="1"/>
          </p:cNvSpPr>
          <p:nvPr>
            <p:ph type="title"/>
          </p:nvPr>
        </p:nvSpPr>
        <p:spPr>
          <a:xfrm>
            <a:off x="793660" y="611680"/>
            <a:ext cx="9236700" cy="1188950"/>
          </a:xfrm>
        </p:spPr>
        <p:txBody>
          <a:bodyPr anchor="b">
            <a:normAutofit/>
          </a:bodyPr>
          <a:lstStyle/>
          <a:p>
            <a:r>
              <a:rPr lang="en-US" sz="5400" dirty="0"/>
              <a:t>Networking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1286C9-1A22-4AAA-FBCD-8C523B64A8EE}"/>
              </a:ext>
            </a:extLst>
          </p:cNvPr>
          <p:cNvSpPr>
            <a:spLocks noGrp="1"/>
          </p:cNvSpPr>
          <p:nvPr>
            <p:ph idx="1"/>
          </p:nvPr>
        </p:nvSpPr>
        <p:spPr>
          <a:xfrm>
            <a:off x="793660" y="2599509"/>
            <a:ext cx="10143668" cy="3435531"/>
          </a:xfrm>
        </p:spPr>
        <p:txBody>
          <a:bodyPr anchor="ctr">
            <a:normAutofit/>
          </a:bodyPr>
          <a:lstStyle/>
          <a:p>
            <a:pPr marL="1028700" indent="-342900">
              <a:spcBef>
                <a:spcPts val="90"/>
              </a:spcBef>
            </a:pPr>
            <a:endParaRPr lang="en-US" sz="2200" dirty="0">
              <a:effectLst/>
              <a:latin typeface="+mj-lt"/>
              <a:ea typeface="Arial" panose="020B0604020202020204" pitchFamily="34" charset="0"/>
            </a:endParaRPr>
          </a:p>
          <a:p>
            <a:pPr>
              <a:spcBef>
                <a:spcPts val="90"/>
              </a:spcBef>
            </a:pPr>
            <a:r>
              <a:rPr lang="en-US" sz="2200" dirty="0">
                <a:effectLst/>
                <a:latin typeface="+mj-lt"/>
                <a:ea typeface="Arial" panose="020B0604020202020204" pitchFamily="34" charset="0"/>
              </a:rPr>
              <a:t>Engage in networking activities</a:t>
            </a:r>
            <a:r>
              <a:rPr lang="en-US" sz="2200" b="1" dirty="0">
                <a:effectLst/>
                <a:latin typeface="+mj-lt"/>
                <a:ea typeface="Arial" panose="020B0604020202020204" pitchFamily="34" charset="0"/>
              </a:rPr>
              <a:t> </a:t>
            </a:r>
            <a:r>
              <a:rPr lang="en-US" sz="2200" dirty="0">
                <a:effectLst/>
                <a:latin typeface="+mj-lt"/>
                <a:ea typeface="Arial" panose="020B0604020202020204" pitchFamily="34" charset="0"/>
              </a:rPr>
              <a:t>both</a:t>
            </a:r>
            <a:r>
              <a:rPr lang="en-US" sz="2200" b="1" dirty="0">
                <a:effectLst/>
                <a:latin typeface="+mj-lt"/>
                <a:ea typeface="Arial" panose="020B0604020202020204" pitchFamily="34" charset="0"/>
              </a:rPr>
              <a:t> </a:t>
            </a:r>
            <a:r>
              <a:rPr lang="en-US" sz="2200" dirty="0">
                <a:effectLst/>
                <a:latin typeface="+mj-lt"/>
                <a:ea typeface="Times New Roman" panose="02020603050405020304" pitchFamily="18" charset="0"/>
              </a:rPr>
              <a:t>inside and outside the CCR by participating in volunteer actions (committees, faculty, etc.)</a:t>
            </a:r>
            <a:endParaRPr lang="en-US" sz="2200" dirty="0">
              <a:effectLst/>
              <a:latin typeface="+mj-lt"/>
              <a:ea typeface="Arial" panose="020B0604020202020204" pitchFamily="34" charset="0"/>
            </a:endParaRPr>
          </a:p>
          <a:p>
            <a:pPr>
              <a:spcBef>
                <a:spcPts val="90"/>
              </a:spcBef>
            </a:pPr>
            <a:endParaRPr lang="en-US" sz="2200" dirty="0">
              <a:effectLst/>
              <a:latin typeface="+mj-lt"/>
              <a:ea typeface="Times New Roman" panose="02020603050405020304" pitchFamily="18" charset="0"/>
            </a:endParaRPr>
          </a:p>
          <a:p>
            <a:pPr>
              <a:spcBef>
                <a:spcPts val="90"/>
              </a:spcBef>
            </a:pPr>
            <a:r>
              <a:rPr lang="en-US" sz="2200" dirty="0">
                <a:effectLst/>
                <a:latin typeface="+mj-lt"/>
                <a:ea typeface="Times New Roman" panose="02020603050405020304" pitchFamily="18" charset="0"/>
              </a:rPr>
              <a:t>Attend and present at scientific conferences and workshops regularly (once a year at least)</a:t>
            </a:r>
            <a:endParaRPr lang="en-US" sz="2200" dirty="0">
              <a:effectLst/>
              <a:latin typeface="+mj-lt"/>
              <a:ea typeface="Arial" panose="020B0604020202020204" pitchFamily="34" charset="0"/>
            </a:endParaRPr>
          </a:p>
          <a:p>
            <a:pPr>
              <a:spcBef>
                <a:spcPts val="90"/>
              </a:spcBef>
            </a:pPr>
            <a:endParaRPr lang="en-US" sz="2200" dirty="0">
              <a:effectLst/>
              <a:latin typeface="+mj-lt"/>
              <a:ea typeface="Times New Roman" panose="02020603050405020304" pitchFamily="18" charset="0"/>
            </a:endParaRPr>
          </a:p>
          <a:p>
            <a:pPr>
              <a:spcBef>
                <a:spcPts val="90"/>
              </a:spcBef>
            </a:pPr>
            <a:r>
              <a:rPr lang="en-US" sz="2200" dirty="0">
                <a:effectLst/>
                <a:latin typeface="+mj-lt"/>
                <a:ea typeface="Times New Roman" panose="02020603050405020304" pitchFamily="18" charset="0"/>
              </a:rPr>
              <a:t>Get invited to give talks on your research</a:t>
            </a:r>
            <a:endParaRPr lang="en-US" sz="2200" dirty="0">
              <a:effectLst/>
              <a:latin typeface="+mj-lt"/>
              <a:ea typeface="Arial" panose="020B0604020202020204" pitchFamily="34" charset="0"/>
            </a:endParaRPr>
          </a:p>
          <a:p>
            <a:pPr>
              <a:spcBef>
                <a:spcPts val="90"/>
              </a:spcBef>
            </a:pPr>
            <a:endParaRPr lang="en-US" sz="2200" dirty="0">
              <a:effectLst/>
              <a:latin typeface="+mj-lt"/>
              <a:ea typeface="Times New Roman" panose="02020603050405020304" pitchFamily="18" charset="0"/>
            </a:endParaRPr>
          </a:p>
          <a:p>
            <a:pPr>
              <a:spcBef>
                <a:spcPts val="90"/>
              </a:spcBef>
            </a:pPr>
            <a:r>
              <a:rPr lang="en-US" sz="2200" dirty="0">
                <a:effectLst/>
                <a:latin typeface="+mj-lt"/>
                <a:ea typeface="Times New Roman" panose="02020603050405020304" pitchFamily="18" charset="0"/>
              </a:rPr>
              <a:t>Seek informational interviews</a:t>
            </a:r>
            <a:endParaRPr lang="en-US" sz="2200" dirty="0">
              <a:effectLst/>
              <a:latin typeface="+mj-lt"/>
              <a:ea typeface="Arial" panose="020B0604020202020204" pitchFamily="34" charset="0"/>
            </a:endParaRPr>
          </a:p>
          <a:p>
            <a:pPr marL="0" indent="0">
              <a:buNone/>
            </a:pPr>
            <a:endParaRPr lang="en-US" sz="2200" dirty="0"/>
          </a:p>
        </p:txBody>
      </p:sp>
    </p:spTree>
    <p:extLst>
      <p:ext uri="{BB962C8B-B14F-4D97-AF65-F5344CB8AC3E}">
        <p14:creationId xmlns:p14="http://schemas.microsoft.com/office/powerpoint/2010/main" val="113302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13A9C-F905-08D6-EFED-85246D440507}"/>
              </a:ext>
            </a:extLst>
          </p:cNvPr>
          <p:cNvSpPr>
            <a:spLocks noGrp="1"/>
          </p:cNvSpPr>
          <p:nvPr>
            <p:ph type="title"/>
          </p:nvPr>
        </p:nvSpPr>
        <p:spPr>
          <a:xfrm>
            <a:off x="1289299" y="-89690"/>
            <a:ext cx="9849751" cy="1349671"/>
          </a:xfrm>
        </p:spPr>
        <p:txBody>
          <a:bodyPr anchor="b">
            <a:normAutofit/>
          </a:bodyPr>
          <a:lstStyle/>
          <a:p>
            <a:r>
              <a:rPr lang="en-US" sz="4800" dirty="0"/>
              <a:t>References</a:t>
            </a:r>
          </a:p>
        </p:txBody>
      </p:sp>
      <p:sp>
        <p:nvSpPr>
          <p:cNvPr id="3" name="Content Placeholder 2">
            <a:extLst>
              <a:ext uri="{FF2B5EF4-FFF2-40B4-BE49-F238E27FC236}">
                <a16:creationId xmlns:a16="http://schemas.microsoft.com/office/drawing/2014/main" id="{7FE3A833-B45C-90CD-1E14-6ED77C1CD1FE}"/>
              </a:ext>
            </a:extLst>
          </p:cNvPr>
          <p:cNvSpPr>
            <a:spLocks noGrp="1"/>
          </p:cNvSpPr>
          <p:nvPr>
            <p:ph idx="1"/>
          </p:nvPr>
        </p:nvSpPr>
        <p:spPr>
          <a:xfrm>
            <a:off x="1178848" y="2182887"/>
            <a:ext cx="9849751" cy="3032168"/>
          </a:xfrm>
        </p:spPr>
        <p:txBody>
          <a:bodyPr anchor="ctr">
            <a:normAutofit fontScale="25000" lnSpcReduction="20000"/>
          </a:bodyPr>
          <a:lstStyle/>
          <a:p>
            <a:pPr>
              <a:spcBef>
                <a:spcPts val="0"/>
              </a:spcBef>
              <a:spcAft>
                <a:spcPts val="600"/>
              </a:spcAft>
            </a:pPr>
            <a:r>
              <a:rPr lang="en-US" sz="7200" dirty="0">
                <a:effectLst/>
                <a:ea typeface="Arial" panose="020B06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Staff Scientist | NIH Office of Intramural Research</a:t>
            </a:r>
            <a:endParaRPr lang="en-US" sz="7200" dirty="0">
              <a:effectLst/>
              <a:ea typeface="Arial" panose="020B0604020202020204" pitchFamily="34" charset="0"/>
              <a:cs typeface="Calibri" panose="020F0502020204030204" pitchFamily="34" charset="0"/>
            </a:endParaRPr>
          </a:p>
          <a:p>
            <a:pPr>
              <a:spcBef>
                <a:spcPts val="0"/>
              </a:spcBef>
              <a:spcAft>
                <a:spcPts val="600"/>
              </a:spcAft>
            </a:pPr>
            <a:r>
              <a:rPr lang="en-US" sz="7200" dirty="0">
                <a:effectLst/>
                <a:ea typeface="Calibri" panose="020F0502020204030204" pitchFamily="34" charset="0"/>
                <a:cs typeface="Calibri" panose="020F0502020204030204" pitchFamily="34" charset="0"/>
              </a:rPr>
              <a:t>CCR Careers – </a:t>
            </a:r>
            <a:r>
              <a:rPr lang="en-US" sz="7200" dirty="0">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https://ccr.cancer.gov/careers/search</a:t>
            </a:r>
            <a:r>
              <a:rPr lang="en-US" sz="7200" dirty="0">
                <a:effectLst/>
                <a:ea typeface="Calibri" panose="020F0502020204030204" pitchFamily="34" charset="0"/>
                <a:cs typeface="Calibri" panose="020F0502020204030204" pitchFamily="34" charset="0"/>
              </a:rPr>
              <a:t>  </a:t>
            </a:r>
            <a:endParaRPr lang="en-US" sz="7200" dirty="0">
              <a:effectLst/>
              <a:ea typeface="Arial" panose="020B0604020202020204" pitchFamily="34" charset="0"/>
              <a:cs typeface="Calibri" panose="020F0502020204030204" pitchFamily="34" charset="0"/>
            </a:endParaRPr>
          </a:p>
          <a:p>
            <a:pPr>
              <a:spcBef>
                <a:spcPts val="0"/>
              </a:spcBef>
              <a:spcAft>
                <a:spcPts val="600"/>
              </a:spcAft>
            </a:pPr>
            <a:r>
              <a:rPr lang="en-US" sz="7200" dirty="0">
                <a:effectLst/>
                <a:ea typeface="Calibri" panose="020F0502020204030204" pitchFamily="34" charset="0"/>
                <a:cs typeface="Calibri" panose="020F0502020204030204" pitchFamily="34" charset="0"/>
              </a:rPr>
              <a:t>The NIH Intramural Research Program – </a:t>
            </a:r>
            <a:r>
              <a:rPr lang="en-US" sz="7200" dirty="0">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http://irp.nih.gov</a:t>
            </a:r>
            <a:r>
              <a:rPr lang="en-US" sz="7200" dirty="0">
                <a:effectLst/>
                <a:ea typeface="Calibri" panose="020F0502020204030204" pitchFamily="34" charset="0"/>
                <a:cs typeface="Calibri" panose="020F0502020204030204" pitchFamily="34" charset="0"/>
              </a:rPr>
              <a:t>  </a:t>
            </a:r>
            <a:endParaRPr lang="en-US" sz="7200" dirty="0">
              <a:effectLst/>
              <a:ea typeface="Arial" panose="020B0604020202020204" pitchFamily="34" charset="0"/>
              <a:cs typeface="Calibri" panose="020F0502020204030204" pitchFamily="34" charset="0"/>
            </a:endParaRPr>
          </a:p>
          <a:p>
            <a:pPr>
              <a:spcBef>
                <a:spcPts val="0"/>
              </a:spcBef>
              <a:spcAft>
                <a:spcPts val="600"/>
              </a:spcAft>
            </a:pPr>
            <a:r>
              <a:rPr lang="en-US" sz="7200" dirty="0">
                <a:effectLst/>
                <a:ea typeface="Calibri" panose="020F0502020204030204" pitchFamily="34" charset="0"/>
                <a:cs typeface="Calibri" panose="020F0502020204030204" pitchFamily="34" charset="0"/>
              </a:rPr>
              <a:t>Link to Fellowships and Positions of Interest – </a:t>
            </a:r>
            <a:r>
              <a:rPr lang="en-US" sz="7200" dirty="0">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https://www.training.nih.gov/</a:t>
            </a:r>
            <a:r>
              <a:rPr lang="en-US" sz="7200" dirty="0">
                <a:effectLst/>
                <a:ea typeface="Calibri" panose="020F0502020204030204" pitchFamily="34" charset="0"/>
                <a:cs typeface="Calibri" panose="020F0502020204030204" pitchFamily="34" charset="0"/>
              </a:rPr>
              <a:t> and </a:t>
            </a:r>
            <a:r>
              <a:rPr lang="en-US" sz="7200" dirty="0">
                <a:effectLs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https://www.training.nih.gov/jobs/</a:t>
            </a:r>
            <a:r>
              <a:rPr lang="en-US" sz="7200" dirty="0">
                <a:effectLst/>
                <a:ea typeface="Calibri" panose="020F0502020204030204" pitchFamily="34" charset="0"/>
                <a:cs typeface="Calibri" panose="020F0502020204030204" pitchFamily="34" charset="0"/>
              </a:rPr>
              <a:t>  </a:t>
            </a:r>
          </a:p>
          <a:p>
            <a:pPr>
              <a:spcBef>
                <a:spcPts val="0"/>
              </a:spcBef>
              <a:spcAft>
                <a:spcPts val="600"/>
              </a:spcAft>
            </a:pPr>
            <a:r>
              <a:rPr lang="en-US" sz="7200" dirty="0">
                <a:effectLst/>
                <a:ea typeface="Calibri" panose="020F0502020204030204" pitchFamily="34" charset="0"/>
                <a:cs typeface="Calibri" panose="020F0502020204030204" pitchFamily="34" charset="0"/>
              </a:rPr>
              <a:t>Link to NIH Jobs – </a:t>
            </a:r>
            <a:r>
              <a:rPr lang="en-US" sz="7200" dirty="0">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https://hr.nih.gov/jobs/</a:t>
            </a:r>
            <a:r>
              <a:rPr lang="en-US" sz="7200" dirty="0">
                <a:effectLst/>
                <a:ea typeface="Calibri" panose="020F0502020204030204" pitchFamily="34" charset="0"/>
                <a:cs typeface="Calibri" panose="020F0502020204030204" pitchFamily="34" charset="0"/>
              </a:rPr>
              <a:t>  </a:t>
            </a:r>
          </a:p>
          <a:p>
            <a:pPr>
              <a:spcBef>
                <a:spcPts val="0"/>
              </a:spcBef>
              <a:spcAft>
                <a:spcPts val="600"/>
              </a:spcAft>
            </a:pPr>
            <a:r>
              <a:rPr lang="en-US" sz="7200" dirty="0">
                <a:effectLst/>
                <a:ea typeface="Calibri" panose="020F0502020204030204" pitchFamily="34" charset="0"/>
                <a:cs typeface="Calibri" panose="020F0502020204030204" pitchFamily="34" charset="0"/>
              </a:rPr>
              <a:t>Link to Federal Jobs (must be a US citizen) – </a:t>
            </a:r>
            <a:r>
              <a:rPr lang="en-US" sz="7200" dirty="0">
                <a:effectLs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https://www.usajobs.gov/</a:t>
            </a:r>
            <a:r>
              <a:rPr lang="en-US" sz="7200" dirty="0">
                <a:effectLst/>
                <a:ea typeface="Calibri" panose="020F0502020204030204" pitchFamily="34" charset="0"/>
                <a:cs typeface="Calibri" panose="020F0502020204030204" pitchFamily="34" charset="0"/>
              </a:rPr>
              <a:t>  </a:t>
            </a:r>
          </a:p>
          <a:p>
            <a:pPr>
              <a:spcBef>
                <a:spcPts val="0"/>
              </a:spcBef>
              <a:spcAft>
                <a:spcPts val="600"/>
              </a:spcAft>
            </a:pPr>
            <a:r>
              <a:rPr lang="en-US" sz="7200" dirty="0">
                <a:effectLst/>
                <a:ea typeface="Calibri" panose="020F0502020204030204" pitchFamily="34" charset="0"/>
                <a:cs typeface="Calibri" panose="020F0502020204030204" pitchFamily="34" charset="0"/>
              </a:rPr>
              <a:t>NCI Staff Scientist Career Enrichment Program (SCEP) - </a:t>
            </a:r>
            <a:r>
              <a:rPr lang="en-US" sz="7200" dirty="0">
                <a:effectLst/>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https://www.cancer.gov/grants-training/training/idwb/career-enrichment-program</a:t>
            </a:r>
            <a:endParaRPr lang="en-US" sz="7200" dirty="0">
              <a:effectLst/>
              <a:ea typeface="Calibri" panose="020F0502020204030204" pitchFamily="34" charset="0"/>
              <a:cs typeface="Calibri" panose="020F0502020204030204" pitchFamily="34" charset="0"/>
            </a:endParaRPr>
          </a:p>
          <a:p>
            <a:pPr>
              <a:spcBef>
                <a:spcPts val="0"/>
              </a:spcBef>
              <a:spcAft>
                <a:spcPts val="600"/>
              </a:spcAft>
            </a:pPr>
            <a:r>
              <a:rPr lang="en-US" sz="7200" dirty="0">
                <a:effectLst/>
                <a:ea typeface="Calibri" panose="020F0502020204030204" pitchFamily="34" charset="0"/>
                <a:cs typeface="Calibri" panose="020F0502020204030204" pitchFamily="34" charset="0"/>
              </a:rPr>
              <a:t>NCI Office of Workforce Strategy and Effectiveness Career Advising Resources – </a:t>
            </a:r>
            <a:r>
              <a:rPr lang="en-US" sz="7200" dirty="0">
                <a:effectLst/>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OWSE Career Development Services</a:t>
            </a:r>
            <a:r>
              <a:rPr lang="en-US" sz="7200" dirty="0">
                <a:effectLst/>
                <a:ea typeface="Calibri" panose="020F0502020204030204" pitchFamily="34" charset="0"/>
                <a:cs typeface="Calibri" panose="020F0502020204030204" pitchFamily="34" charset="0"/>
              </a:rPr>
              <a:t>   </a:t>
            </a:r>
          </a:p>
          <a:p>
            <a:pPr>
              <a:spcBef>
                <a:spcPts val="0"/>
              </a:spcBef>
              <a:spcAft>
                <a:spcPts val="600"/>
              </a:spcAft>
            </a:pPr>
            <a:r>
              <a:rPr lang="en-US" sz="7200" dirty="0">
                <a:effectLst/>
                <a:ea typeface="Calibri" panose="020F0502020204030204" pitchFamily="34" charset="0"/>
                <a:cs typeface="Calibri" panose="020F0502020204030204" pitchFamily="34" charset="0"/>
              </a:rPr>
              <a:t>OITE Career Counseling – </a:t>
            </a:r>
            <a:r>
              <a:rPr lang="en-US" sz="7200" dirty="0">
                <a:effectLs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https://www.training.nih.gov/career-services/career-counseling/</a:t>
            </a:r>
            <a:r>
              <a:rPr lang="en-US" sz="7200" dirty="0">
                <a:effectLst/>
                <a:ea typeface="Calibri" panose="020F0502020204030204" pitchFamily="34" charset="0"/>
                <a:cs typeface="Calibri" panose="020F0502020204030204" pitchFamily="34" charset="0"/>
              </a:rPr>
              <a:t> </a:t>
            </a:r>
            <a:endParaRPr lang="en-US" sz="7200" dirty="0">
              <a:effectLst/>
              <a:ea typeface="Arial" panose="020B0604020202020204" pitchFamily="34" charset="0"/>
              <a:cs typeface="Calibri" panose="020F0502020204030204" pitchFamily="34" charset="0"/>
            </a:endParaRPr>
          </a:p>
          <a:p>
            <a:pPr>
              <a:spcBef>
                <a:spcPts val="0"/>
              </a:spcBef>
              <a:spcAft>
                <a:spcPts val="600"/>
              </a:spcAft>
            </a:pPr>
            <a:r>
              <a:rPr lang="en-US" sz="7200" dirty="0">
                <a:effectLst/>
                <a:ea typeface="Calibri" panose="020F0502020204030204" pitchFamily="34" charset="0"/>
                <a:cs typeface="Calibri" panose="020F0502020204030204" pitchFamily="34" charset="0"/>
              </a:rPr>
              <a:t>OITE Well-Being Program - </a:t>
            </a:r>
            <a:r>
              <a:rPr lang="en-US" sz="7200" dirty="0">
                <a:effectLs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https://www.training.nih.gov/wellbeing</a:t>
            </a:r>
            <a:r>
              <a:rPr lang="en-US" sz="7200" dirty="0">
                <a:effectLst/>
                <a:ea typeface="Calibri" panose="020F0502020204030204" pitchFamily="34" charset="0"/>
                <a:cs typeface="Calibri" panose="020F0502020204030204" pitchFamily="34" charset="0"/>
              </a:rPr>
              <a:t>  </a:t>
            </a:r>
            <a:endParaRPr lang="en-US" sz="7200" dirty="0">
              <a:effectLst/>
              <a:ea typeface="Arial" panose="020B0604020202020204" pitchFamily="34" charset="0"/>
              <a:cs typeface="Calibri" panose="020F0502020204030204" pitchFamily="34" charset="0"/>
            </a:endParaRPr>
          </a:p>
          <a:p>
            <a:pPr>
              <a:spcBef>
                <a:spcPts val="0"/>
              </a:spcBef>
              <a:spcAft>
                <a:spcPts val="600"/>
              </a:spcAft>
            </a:pPr>
            <a:r>
              <a:rPr lang="en-US" sz="7200" dirty="0">
                <a:effectLst/>
                <a:ea typeface="Calibri" panose="020F0502020204030204" pitchFamily="34" charset="0"/>
                <a:cs typeface="Calibri" panose="020F0502020204030204" pitchFamily="34" charset="0"/>
              </a:rPr>
              <a:t>Employee Assistance Program – </a:t>
            </a:r>
            <a:r>
              <a:rPr lang="en-US" sz="7200" dirty="0">
                <a:effectLst/>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https://ors.od.nih.gov/sr/dohs/HealthAndWellness/EAP/Pages/Index.aspx</a:t>
            </a:r>
            <a:endParaRPr lang="en-US" sz="7200" dirty="0">
              <a:effectLst/>
              <a:ea typeface="Arial" panose="020B0604020202020204" pitchFamily="34" charset="0"/>
              <a:cs typeface="Calibri" panose="020F0502020204030204" pitchFamily="34" charset="0"/>
            </a:endParaRPr>
          </a:p>
          <a:p>
            <a:pPr marL="0" marR="0" indent="0">
              <a:spcBef>
                <a:spcPts val="0"/>
              </a:spcBef>
              <a:spcAft>
                <a:spcPts val="600"/>
              </a:spcAft>
              <a:buNone/>
            </a:pPr>
            <a:endParaRPr lang="en-US" sz="5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0969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13" descr="Different colored question marks">
            <a:extLst>
              <a:ext uri="{FF2B5EF4-FFF2-40B4-BE49-F238E27FC236}">
                <a16:creationId xmlns:a16="http://schemas.microsoft.com/office/drawing/2014/main" id="{09D88170-3AA5-5394-D60A-96FBDD0823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7F827-2295-DAA9-BD84-E6A95268E79F}"/>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 </a:t>
            </a:r>
          </a:p>
        </p:txBody>
      </p:sp>
      <p:cxnSp>
        <p:nvCxnSpPr>
          <p:cNvPr id="32" name="Straight Connector 3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8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8C8A52-8A0D-DECC-F472-E91C9CFA6616}"/>
              </a:ext>
            </a:extLst>
          </p:cNvPr>
          <p:cNvSpPr>
            <a:spLocks noGrp="1"/>
          </p:cNvSpPr>
          <p:nvPr>
            <p:ph type="title"/>
          </p:nvPr>
        </p:nvSpPr>
        <p:spPr>
          <a:xfrm>
            <a:off x="838200" y="365125"/>
            <a:ext cx="10515600" cy="1325563"/>
          </a:xfrm>
        </p:spPr>
        <p:txBody>
          <a:bodyPr>
            <a:normAutofit/>
          </a:bodyPr>
          <a:lstStyle/>
          <a:p>
            <a:r>
              <a:rPr lang="en-US" dirty="0"/>
              <a:t>Background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2C19C9-3DD9-9E47-71D9-857C9B66BBA5}"/>
              </a:ext>
            </a:extLst>
          </p:cNvPr>
          <p:cNvSpPr>
            <a:spLocks noGrp="1"/>
          </p:cNvSpPr>
          <p:nvPr>
            <p:ph idx="1"/>
          </p:nvPr>
        </p:nvSpPr>
        <p:spPr>
          <a:xfrm>
            <a:off x="828161" y="1557123"/>
            <a:ext cx="10515600" cy="4802187"/>
          </a:xfrm>
        </p:spPr>
        <p:txBody>
          <a:bodyPr>
            <a:normAutofit fontScale="85000" lnSpcReduction="20000"/>
          </a:bodyPr>
          <a:lstStyle/>
          <a:p>
            <a:pPr marL="0" marR="0" indent="0">
              <a:spcBef>
                <a:spcPts val="0"/>
              </a:spcBef>
              <a:spcAft>
                <a:spcPts val="0"/>
              </a:spcAft>
              <a:buNone/>
            </a:pPr>
            <a:r>
              <a:rPr lang="en-US" sz="1900" dirty="0">
                <a:effectLst/>
                <a:ea typeface="Arial" panose="020B0604020202020204" pitchFamily="34" charset="0"/>
                <a:cs typeface="Calibri" panose="020F0502020204030204" pitchFamily="34" charset="0"/>
              </a:rPr>
              <a:t>The position of Staff Scientist was created to enable faculty-level doctoral scientists to work with Principal Investigators and to further the NCI research mission. Staff Scientists (SSs) are in general appointed for a time-limited, renewable position intended to support the work of a Principal Investigator (PI) or a Core. However, due to various reasons, the lab or core may close, which leads to the displacement of the SSs, regardless of their performance and dedication. When displacement occurs, SSs are frequently mid-career or beyond, making it difficult to find an appropriate position given their extensive expertise and government employment, some SS could have difficulty finding a new position in the time frame given.</a:t>
            </a:r>
            <a:endParaRPr lang="en-US" sz="1900" dirty="0">
              <a:ea typeface="Arial" panose="020B0604020202020204" pitchFamily="34" charset="0"/>
              <a:cs typeface="Calibri" panose="020F0502020204030204" pitchFamily="34" charset="0"/>
            </a:endParaRPr>
          </a:p>
          <a:p>
            <a:pPr marL="0" marR="0" indent="0">
              <a:spcBef>
                <a:spcPts val="0"/>
              </a:spcBef>
              <a:spcAft>
                <a:spcPts val="0"/>
              </a:spcAft>
              <a:buNone/>
            </a:pPr>
            <a:endParaRPr lang="en-US" sz="1900" dirty="0">
              <a:effectLst/>
              <a:ea typeface="Arial" panose="020B0604020202020204" pitchFamily="34" charset="0"/>
              <a:cs typeface="Calibri" panose="020F0502020204030204" pitchFamily="34" charset="0"/>
            </a:endParaRPr>
          </a:p>
          <a:p>
            <a:pPr marL="0" marR="0" indent="0">
              <a:spcBef>
                <a:spcPts val="0"/>
              </a:spcBef>
              <a:spcAft>
                <a:spcPts val="0"/>
              </a:spcAft>
              <a:buNone/>
            </a:pPr>
            <a:r>
              <a:rPr lang="en-US" sz="1900" dirty="0">
                <a:effectLst/>
                <a:ea typeface="Calibri" panose="020F0502020204030204" pitchFamily="34" charset="0"/>
                <a:cs typeface="Calibri" panose="020F0502020204030204" pitchFamily="34" charset="0"/>
              </a:rPr>
              <a:t>The NIH Sourcebook states that displaced Staff Scientists are assumed to have “guaranteed a position until the not-to-exceed date of his/her appointment”.</a:t>
            </a:r>
          </a:p>
          <a:p>
            <a:pPr marL="0" marR="0" indent="0">
              <a:spcBef>
                <a:spcPts val="0"/>
              </a:spcBef>
              <a:spcAft>
                <a:spcPts val="0"/>
              </a:spcAft>
              <a:buNone/>
            </a:pPr>
            <a:r>
              <a:rPr lang="en-US" sz="1900" dirty="0">
                <a:effectLst/>
                <a:ea typeface="Arial" panose="020B0604020202020204" pitchFamily="34" charset="0"/>
                <a:cs typeface="Calibri" panose="020F0502020204030204" pitchFamily="34" charset="0"/>
              </a:rPr>
              <a:t> </a:t>
            </a:r>
          </a:p>
          <a:p>
            <a:pPr marL="0" marR="0" indent="0">
              <a:spcBef>
                <a:spcPts val="0"/>
              </a:spcBef>
              <a:spcAft>
                <a:spcPts val="0"/>
              </a:spcAft>
              <a:buNone/>
            </a:pPr>
            <a:r>
              <a:rPr lang="en-US" sz="1900" u="sng" dirty="0">
                <a:effectLst/>
                <a:ea typeface="Arial" panose="020B06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https://oir.nih.gov/sourcebook/personnel/policies-recruitment-processes/working-displaced-title-42-staff-scientistsclinicians</a:t>
            </a:r>
            <a:endParaRPr lang="en-US" sz="1900" dirty="0">
              <a:effectLst/>
              <a:ea typeface="Arial" panose="020B0604020202020204" pitchFamily="34" charset="0"/>
              <a:cs typeface="Calibri" panose="020F0502020204030204" pitchFamily="34" charset="0"/>
            </a:endParaRPr>
          </a:p>
          <a:p>
            <a:pPr marL="0" marR="0" indent="0">
              <a:spcBef>
                <a:spcPts val="0"/>
              </a:spcBef>
              <a:spcAft>
                <a:spcPts val="0"/>
              </a:spcAft>
              <a:buNone/>
            </a:pPr>
            <a:r>
              <a:rPr lang="en-US" sz="1900" dirty="0">
                <a:effectLst/>
                <a:ea typeface="Arial" panose="020B0604020202020204" pitchFamily="34" charset="0"/>
                <a:cs typeface="Calibri" panose="020F0502020204030204" pitchFamily="34" charset="0"/>
              </a:rPr>
              <a:t> </a:t>
            </a:r>
          </a:p>
          <a:p>
            <a:pPr marL="0" marR="0" indent="0">
              <a:spcBef>
                <a:spcPts val="0"/>
              </a:spcBef>
              <a:spcAft>
                <a:spcPts val="0"/>
              </a:spcAft>
              <a:buNone/>
            </a:pPr>
            <a:r>
              <a:rPr lang="en-US" sz="1900" dirty="0">
                <a:effectLst/>
                <a:ea typeface="Calibri" panose="020F0502020204030204" pitchFamily="34" charset="0"/>
                <a:cs typeface="Calibri" panose="020F0502020204030204" pitchFamily="34" charset="0"/>
              </a:rPr>
              <a:t>Currently, SSs receive a lab closure notification after the lab transition meeting. There are unexpected circumstances that occur, such as the sudden retirement or death of a PI, that requires a different timeline to notify lab staff. This career-disrupting event is extremely stressful for the SSs. Several surveys for SSs have indicated that becoming displaced is a great concern for them. This concern has deepened as the number of SSs has started to outpace the number of PIs in recent years. This trend predicts that it will become increasingly difficult for those displaced Staff Scientists to find another lab or core facility to work within NIH. </a:t>
            </a:r>
          </a:p>
          <a:p>
            <a:pPr marL="0" marR="0" indent="0">
              <a:spcBef>
                <a:spcPts val="0"/>
              </a:spcBef>
              <a:spcAft>
                <a:spcPts val="0"/>
              </a:spcAft>
              <a:buNone/>
            </a:pPr>
            <a:r>
              <a:rPr lang="en-US" sz="1900" dirty="0">
                <a:effectLst/>
                <a:ea typeface="Arial" panose="020B0604020202020204" pitchFamily="34" charset="0"/>
                <a:cs typeface="Calibri" panose="020F0502020204030204" pitchFamily="34" charset="0"/>
              </a:rPr>
              <a:t> </a:t>
            </a:r>
          </a:p>
          <a:p>
            <a:pPr marL="0" marR="0" indent="0">
              <a:spcBef>
                <a:spcPts val="0"/>
              </a:spcBef>
              <a:spcAft>
                <a:spcPts val="0"/>
              </a:spcAft>
              <a:buNone/>
            </a:pPr>
            <a:r>
              <a:rPr lang="en-US" sz="1900" dirty="0">
                <a:effectLst/>
                <a:ea typeface="Arial" panose="020B0604020202020204" pitchFamily="34" charset="0"/>
                <a:cs typeface="Calibri" panose="020F0502020204030204" pitchFamily="34" charset="0"/>
              </a:rPr>
              <a:t>Given the deep investment by CCR/NCI in SSs, in both time and taxpayer dollars, it benefits the NCI to make all possible efforts to preserve and transfer the expertise associated with this human resource within the IRP.  Ultimately, the SS is responsible for finding a new position before the final appointment not-to-exceed (NTE) date.</a:t>
            </a:r>
          </a:p>
          <a:p>
            <a:pPr marL="0" marR="0" indent="0">
              <a:spcBef>
                <a:spcPts val="0"/>
              </a:spcBef>
              <a:spcAft>
                <a:spcPts val="0"/>
              </a:spcAft>
              <a:buNone/>
            </a:pPr>
            <a:endParaRPr lang="en-US" sz="1900" dirty="0">
              <a:effectLst/>
              <a:ea typeface="Arial" panose="020B0604020202020204" pitchFamily="34" charset="0"/>
              <a:cs typeface="Calibri" panose="020F0502020204030204" pitchFamily="34" charset="0"/>
            </a:endParaRPr>
          </a:p>
          <a:p>
            <a:pPr marL="0" marR="0" indent="0">
              <a:spcBef>
                <a:spcPts val="0"/>
              </a:spcBef>
              <a:spcAft>
                <a:spcPts val="0"/>
              </a:spcAft>
              <a:buNone/>
            </a:pPr>
            <a:r>
              <a:rPr lang="en-US" sz="1900" dirty="0">
                <a:effectLst/>
                <a:ea typeface="Arial" panose="020B0604020202020204" pitchFamily="34" charset="0"/>
                <a:cs typeface="Calibri" panose="020F0502020204030204" pitchFamily="34" charset="0"/>
              </a:rPr>
              <a:t>This SOP aims to address this issue by providing a structured approach to support displaced SSs and preserve their expertise within the IRP.</a:t>
            </a:r>
          </a:p>
          <a:p>
            <a:pPr marL="0" marR="0" indent="0">
              <a:spcBef>
                <a:spcPts val="0"/>
              </a:spcBef>
              <a:spcAft>
                <a:spcPts val="0"/>
              </a:spcAft>
              <a:buNone/>
            </a:pPr>
            <a:endParaRPr lang="en-US" sz="1900" dirty="0">
              <a:effectLst/>
              <a:ea typeface="Arial" panose="020B0604020202020204" pitchFamily="34" charset="0"/>
              <a:cs typeface="Calibri" panose="020F0502020204030204" pitchFamily="34" charset="0"/>
            </a:endParaRPr>
          </a:p>
          <a:p>
            <a:endParaRPr lang="en-US" sz="1300" dirty="0"/>
          </a:p>
        </p:txBody>
      </p:sp>
    </p:spTree>
    <p:extLst>
      <p:ext uri="{BB962C8B-B14F-4D97-AF65-F5344CB8AC3E}">
        <p14:creationId xmlns:p14="http://schemas.microsoft.com/office/powerpoint/2010/main" val="224228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CCC8A-8172-07F3-300A-A41967636189}"/>
              </a:ext>
            </a:extLst>
          </p:cNvPr>
          <p:cNvSpPr>
            <a:spLocks noGrp="1"/>
          </p:cNvSpPr>
          <p:nvPr>
            <p:ph type="title"/>
          </p:nvPr>
        </p:nvSpPr>
        <p:spPr>
          <a:xfrm>
            <a:off x="841248" y="256032"/>
            <a:ext cx="10506456" cy="1014984"/>
          </a:xfrm>
        </p:spPr>
        <p:txBody>
          <a:bodyPr anchor="b">
            <a:normAutofit/>
          </a:bodyPr>
          <a:lstStyle/>
          <a:p>
            <a:r>
              <a:rPr lang="en-US" dirty="0"/>
              <a:t>Proposal</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62AE10B-F9B6-624A-9E03-A614E8E0F57A}"/>
              </a:ext>
            </a:extLst>
          </p:cNvPr>
          <p:cNvGraphicFramePr>
            <a:graphicFrameLocks noGrp="1"/>
          </p:cNvGraphicFramePr>
          <p:nvPr>
            <p:ph idx="1"/>
            <p:extLst>
              <p:ext uri="{D42A27DB-BD31-4B8C-83A1-F6EECF244321}">
                <p14:modId xmlns:p14="http://schemas.microsoft.com/office/powerpoint/2010/main" val="56122300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72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C43A6-5B60-BCEF-7908-8FEC7C192FA3}"/>
              </a:ext>
            </a:extLst>
          </p:cNvPr>
          <p:cNvSpPr>
            <a:spLocks noGrp="1"/>
          </p:cNvSpPr>
          <p:nvPr>
            <p:ph type="title"/>
          </p:nvPr>
        </p:nvSpPr>
        <p:spPr>
          <a:xfrm>
            <a:off x="1171074" y="1396686"/>
            <a:ext cx="3240506" cy="4064628"/>
          </a:xfrm>
        </p:spPr>
        <p:txBody>
          <a:bodyPr>
            <a:normAutofit/>
          </a:bodyPr>
          <a:lstStyle/>
          <a:p>
            <a:r>
              <a:rPr lang="en-US" sz="3200" b="1" dirty="0">
                <a:solidFill>
                  <a:srgbClr val="FFFFFF"/>
                </a:solidFill>
                <a:effectLst/>
                <a:latin typeface="+mn-lt"/>
                <a:ea typeface="Calibri" panose="020F0502020204030204" pitchFamily="34" charset="0"/>
                <a:cs typeface="Calibri" panose="020F0502020204030204" pitchFamily="34" charset="0"/>
              </a:rPr>
              <a:t>Resources and Opportunities for </a:t>
            </a:r>
            <a:r>
              <a:rPr lang="en-US" sz="3200" b="1" dirty="0">
                <a:solidFill>
                  <a:srgbClr val="FFFFFF"/>
                </a:solidFill>
                <a:effectLst/>
                <a:latin typeface="+mn-lt"/>
                <a:ea typeface="Arial" panose="020B0604020202020204" pitchFamily="34" charset="0"/>
                <a:cs typeface="Calibri" panose="020F0502020204030204" pitchFamily="34" charset="0"/>
              </a:rPr>
              <a:t>Displaced Staff Scientists</a:t>
            </a:r>
            <a:endParaRPr lang="en-US" sz="3200" dirty="0">
              <a:solidFill>
                <a:srgbClr val="FFFFFF"/>
              </a:solidFill>
              <a:latin typeface="+mn-lt"/>
              <a:cs typeface="Calibri" panose="020F050202020403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773052-19F3-0644-2ACA-1E1E520F62C1}"/>
              </a:ext>
            </a:extLst>
          </p:cNvPr>
          <p:cNvSpPr>
            <a:spLocks noGrp="1"/>
          </p:cNvSpPr>
          <p:nvPr>
            <p:ph idx="1"/>
          </p:nvPr>
        </p:nvSpPr>
        <p:spPr>
          <a:xfrm>
            <a:off x="5370153" y="1526033"/>
            <a:ext cx="6434854" cy="3935281"/>
          </a:xfrm>
        </p:spPr>
        <p:txBody>
          <a:bodyPr>
            <a:normAutofit/>
          </a:bodyPr>
          <a:lstStyle/>
          <a:p>
            <a:pPr marL="0" indent="0">
              <a:buNone/>
            </a:pPr>
            <a:r>
              <a:rPr lang="en-US" sz="2500" dirty="0">
                <a:effectLst/>
                <a:ea typeface="Arial" panose="020B0604020202020204" pitchFamily="34" charset="0"/>
              </a:rPr>
              <a:t>This Standard Operating Procedure (SOP) outlines the actions that may be taken by Staff Scientists either prior or upon notification of displacement, as well as the steps the OD of CCR/NCI’s Intramural Research Program (IRP) may take to assist in the process.</a:t>
            </a:r>
            <a:br>
              <a:rPr lang="en-US" sz="2500" dirty="0">
                <a:effectLst/>
                <a:ea typeface="Arial" panose="020B0604020202020204" pitchFamily="34" charset="0"/>
              </a:rPr>
            </a:br>
            <a:r>
              <a:rPr lang="en-US" sz="2500" dirty="0">
                <a:effectLst/>
                <a:ea typeface="Arial" panose="020B0604020202020204" pitchFamily="34" charset="0"/>
              </a:rPr>
              <a:t> </a:t>
            </a:r>
            <a:br>
              <a:rPr lang="en-US" sz="2400" dirty="0">
                <a:effectLst/>
                <a:ea typeface="Arial" panose="020B0604020202020204" pitchFamily="34" charset="0"/>
              </a:rPr>
            </a:br>
            <a:endParaRPr lang="en-US" sz="2400" dirty="0"/>
          </a:p>
        </p:txBody>
      </p:sp>
    </p:spTree>
    <p:extLst>
      <p:ext uri="{BB962C8B-B14F-4D97-AF65-F5344CB8AC3E}">
        <p14:creationId xmlns:p14="http://schemas.microsoft.com/office/powerpoint/2010/main" val="333928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80731-5BC3-C85E-6357-EB4F1783AB78}"/>
              </a:ext>
            </a:extLst>
          </p:cNvPr>
          <p:cNvSpPr>
            <a:spLocks noGrp="1"/>
          </p:cNvSpPr>
          <p:nvPr>
            <p:ph type="title"/>
          </p:nvPr>
        </p:nvSpPr>
        <p:spPr>
          <a:xfrm>
            <a:off x="1171074" y="1396686"/>
            <a:ext cx="2913630" cy="4064628"/>
          </a:xfrm>
        </p:spPr>
        <p:txBody>
          <a:bodyPr>
            <a:normAutofit/>
          </a:bodyPr>
          <a:lstStyle/>
          <a:p>
            <a:pPr algn="ctr"/>
            <a:r>
              <a:rPr lang="en-US" dirty="0">
                <a:solidFill>
                  <a:srgbClr val="FFFFFF"/>
                </a:solidFill>
                <a:effectLst/>
                <a:ea typeface="Arial" panose="020B0604020202020204" pitchFamily="34" charset="0"/>
              </a:rPr>
              <a:t>Steps by PI/OD</a:t>
            </a:r>
            <a:br>
              <a:rPr lang="en-US" dirty="0">
                <a:solidFill>
                  <a:srgbClr val="FFFFFF"/>
                </a:solidFill>
                <a:effectLst/>
                <a:ea typeface="Arial" panose="020B0604020202020204" pitchFamily="34" charset="0"/>
              </a:rPr>
            </a:br>
            <a:endParaRPr lang="en-US"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298FAF-B571-2161-550D-361FFD5F59BC}"/>
              </a:ext>
            </a:extLst>
          </p:cNvPr>
          <p:cNvSpPr>
            <a:spLocks noGrp="1"/>
          </p:cNvSpPr>
          <p:nvPr>
            <p:ph idx="1"/>
          </p:nvPr>
        </p:nvSpPr>
        <p:spPr>
          <a:xfrm>
            <a:off x="5370153" y="1526033"/>
            <a:ext cx="5536397" cy="3935281"/>
          </a:xfrm>
        </p:spPr>
        <p:txBody>
          <a:bodyPr>
            <a:normAutofit/>
          </a:bodyPr>
          <a:lstStyle/>
          <a:p>
            <a:pPr marL="0" marR="0" indent="0">
              <a:spcBef>
                <a:spcPts val="0"/>
              </a:spcBef>
              <a:spcAft>
                <a:spcPts val="0"/>
              </a:spcAft>
              <a:buNone/>
            </a:pPr>
            <a:r>
              <a:rPr lang="en-US" sz="2200" b="1" i="1" dirty="0">
                <a:effectLst/>
                <a:latin typeface="+mj-lt"/>
                <a:ea typeface="Arial" panose="020B0604020202020204" pitchFamily="34" charset="0"/>
              </a:rPr>
              <a:t>Notification of lab closure</a:t>
            </a:r>
            <a:r>
              <a:rPr lang="en-US" sz="2200" i="1" dirty="0">
                <a:effectLst/>
                <a:latin typeface="+mj-lt"/>
                <a:ea typeface="Arial" panose="020B0604020202020204" pitchFamily="34" charset="0"/>
              </a:rPr>
              <a:t>:  </a:t>
            </a:r>
            <a:endParaRPr lang="en-US" sz="2200" i="1" dirty="0">
              <a:latin typeface="+mj-lt"/>
              <a:ea typeface="Arial" panose="020B0604020202020204" pitchFamily="34" charset="0"/>
            </a:endParaRPr>
          </a:p>
          <a:p>
            <a:pPr marL="0" marR="0" indent="0">
              <a:spcBef>
                <a:spcPts val="0"/>
              </a:spcBef>
              <a:spcAft>
                <a:spcPts val="0"/>
              </a:spcAft>
              <a:buNone/>
            </a:pPr>
            <a:endParaRPr lang="en-US" sz="2200" dirty="0">
              <a:effectLst/>
              <a:latin typeface="+mj-lt"/>
              <a:ea typeface="Arial" panose="020B0604020202020204" pitchFamily="34" charset="0"/>
              <a:cs typeface="Times New Roman" panose="02020603050405020304" pitchFamily="18" charset="0"/>
            </a:endParaRPr>
          </a:p>
          <a:p>
            <a:pPr marR="0">
              <a:spcBef>
                <a:spcPts val="0"/>
              </a:spcBef>
              <a:spcAft>
                <a:spcPts val="0"/>
              </a:spcAft>
            </a:pPr>
            <a:r>
              <a:rPr lang="en-US" sz="2200" dirty="0">
                <a:effectLst/>
                <a:latin typeface="+mj-lt"/>
                <a:ea typeface="Arial" panose="020B0604020202020204" pitchFamily="34" charset="0"/>
                <a:cs typeface="Times New Roman" panose="02020603050405020304" pitchFamily="18" charset="0"/>
              </a:rPr>
              <a:t>The PI may notify CCR leadership, the Administrative Officer (AO) or designee of lab transition for a variety of reasons. </a:t>
            </a:r>
          </a:p>
          <a:p>
            <a:pPr marR="0">
              <a:spcBef>
                <a:spcPts val="0"/>
              </a:spcBef>
              <a:spcAft>
                <a:spcPts val="0"/>
              </a:spcAft>
            </a:pPr>
            <a:endParaRPr lang="en-US" sz="2200" dirty="0">
              <a:latin typeface="+mj-lt"/>
              <a:ea typeface="Arial" panose="020B0604020202020204" pitchFamily="34" charset="0"/>
              <a:cs typeface="Times New Roman" panose="02020603050405020304" pitchFamily="18" charset="0"/>
            </a:endParaRPr>
          </a:p>
          <a:p>
            <a:pPr marR="0">
              <a:spcBef>
                <a:spcPts val="0"/>
              </a:spcBef>
              <a:spcAft>
                <a:spcPts val="0"/>
              </a:spcAft>
            </a:pPr>
            <a:r>
              <a:rPr lang="en-US" sz="2200" dirty="0">
                <a:effectLst/>
                <a:latin typeface="+mj-lt"/>
                <a:ea typeface="Arial" panose="020B0604020202020204" pitchFamily="34" charset="0"/>
                <a:cs typeface="Times New Roman" panose="02020603050405020304" pitchFamily="18" charset="0"/>
              </a:rPr>
              <a:t>The ARC Manager will schedule a transition meeting with the transitioning PI, Chief, CCR Deputy, and various administrative staff to discuss all required transition requirements, including current staffing. </a:t>
            </a:r>
          </a:p>
          <a:p>
            <a:pPr marL="0" marR="0" indent="0">
              <a:spcBef>
                <a:spcPts val="0"/>
              </a:spcBef>
              <a:spcAft>
                <a:spcPts val="0"/>
              </a:spcAft>
              <a:buNone/>
            </a:pPr>
            <a:endParaRPr lang="en-US" sz="2200" dirty="0">
              <a:effectLst/>
              <a:latin typeface="+mj-lt"/>
              <a:ea typeface="Arial" panose="020B0604020202020204" pitchFamily="34" charset="0"/>
            </a:endParaRPr>
          </a:p>
          <a:p>
            <a:pPr marL="0" indent="0">
              <a:buNone/>
            </a:pPr>
            <a:endParaRPr lang="en-US" sz="2200" dirty="0"/>
          </a:p>
        </p:txBody>
      </p:sp>
    </p:spTree>
    <p:extLst>
      <p:ext uri="{BB962C8B-B14F-4D97-AF65-F5344CB8AC3E}">
        <p14:creationId xmlns:p14="http://schemas.microsoft.com/office/powerpoint/2010/main" val="9144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79A99B-F54A-9764-D7CE-E84BCBDDCB61}"/>
              </a:ext>
            </a:extLst>
          </p:cNvPr>
          <p:cNvSpPr>
            <a:spLocks noGrp="1"/>
          </p:cNvSpPr>
          <p:nvPr>
            <p:ph type="title"/>
          </p:nvPr>
        </p:nvSpPr>
        <p:spPr>
          <a:xfrm>
            <a:off x="838200" y="365125"/>
            <a:ext cx="10515600" cy="1325563"/>
          </a:xfrm>
        </p:spPr>
        <p:txBody>
          <a:bodyPr>
            <a:normAutofit/>
          </a:bodyPr>
          <a:lstStyle/>
          <a:p>
            <a:r>
              <a:rPr lang="en-US" dirty="0"/>
              <a:t>Displacement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6C2DA2E-0657-3284-AF9B-C2DF7CE5E4ED}"/>
              </a:ext>
            </a:extLst>
          </p:cNvPr>
          <p:cNvSpPr>
            <a:spLocks noGrp="1"/>
          </p:cNvSpPr>
          <p:nvPr>
            <p:ph idx="1"/>
          </p:nvPr>
        </p:nvSpPr>
        <p:spPr>
          <a:xfrm>
            <a:off x="828161" y="1591878"/>
            <a:ext cx="10515600" cy="4351338"/>
          </a:xfrm>
        </p:spPr>
        <p:txBody>
          <a:bodyPr>
            <a:normAutofit/>
          </a:bodyPr>
          <a:lstStyle/>
          <a:p>
            <a:pPr>
              <a:spcBef>
                <a:spcPts val="0"/>
              </a:spcBef>
            </a:pPr>
            <a:r>
              <a:rPr lang="en-US" sz="1600" dirty="0">
                <a:latin typeface="+mj-lt"/>
                <a:ea typeface="Arial" panose="020B0604020202020204" pitchFamily="34" charset="0"/>
              </a:rPr>
              <a:t>CCR will determine a displacement date during or soon after these transition meetings. </a:t>
            </a:r>
          </a:p>
          <a:p>
            <a:pPr>
              <a:spcBef>
                <a:spcPts val="0"/>
              </a:spcBef>
            </a:pPr>
            <a:endParaRPr lang="en-US" sz="1600" dirty="0">
              <a:effectLst/>
              <a:latin typeface="+mj-lt"/>
              <a:ea typeface="Arial" panose="020B0604020202020204" pitchFamily="34" charset="0"/>
            </a:endParaRPr>
          </a:p>
          <a:p>
            <a:pPr>
              <a:spcBef>
                <a:spcPts val="0"/>
              </a:spcBef>
            </a:pPr>
            <a:r>
              <a:rPr lang="en-US" sz="1600" dirty="0">
                <a:effectLst/>
                <a:latin typeface="+mj-lt"/>
                <a:ea typeface="Arial" panose="020B0604020202020204" pitchFamily="34" charset="0"/>
              </a:rPr>
              <a:t>The AO will provide an official notification letter to the SS stating the NTE date of the SS, new temporary mentor if applicable, instructions to the SS if being added to the CCR displaced list, and career counseling resources.</a:t>
            </a:r>
          </a:p>
          <a:p>
            <a:pPr marR="0" lvl="0">
              <a:spcBef>
                <a:spcPts val="0"/>
              </a:spcBef>
              <a:spcAft>
                <a:spcPts val="0"/>
              </a:spcAft>
            </a:pPr>
            <a:endParaRPr lang="en-US" sz="1600" dirty="0">
              <a:effectLst/>
              <a:latin typeface="+mj-lt"/>
              <a:ea typeface="Arial" panose="020B0604020202020204" pitchFamily="34" charset="0"/>
            </a:endParaRPr>
          </a:p>
          <a:p>
            <a:pPr marR="0" lvl="0">
              <a:spcBef>
                <a:spcPts val="0"/>
              </a:spcBef>
              <a:spcAft>
                <a:spcPts val="0"/>
              </a:spcAft>
            </a:pPr>
            <a:r>
              <a:rPr lang="en-US" sz="1600" dirty="0">
                <a:effectLst/>
                <a:latin typeface="+mj-lt"/>
                <a:ea typeface="Arial" panose="020B0604020202020204" pitchFamily="34" charset="0"/>
              </a:rPr>
              <a:t>Current appointment NTE date is typically honored or may be renewed to coincide with the PI’s transition date dependent on duration, immigration, etc. Staff Scientists are typically given at least 12-month notice of NTE date; this notice may have already been provided at the last renewal. Staff Scientists will be placed on the CCR displaced list and the assigned CCR Deputy Director, transitioning PI, and Laboratory Chief will make a concerted effort to place productive Staff Scientists in another laboratory, however there is no guarantee of placement, so it is important that the Staff Scientist is proactive in seeking other employment. Following the transition meeting, the AO will issue a post-transition status memo to all SSs outlining the appointment NTE date, name of mentor post-PI transition (if applicable), NIH career counseling/job opportunity resources, and instructions to the employee if they will be placed on the CCR displaced list.</a:t>
            </a:r>
          </a:p>
          <a:p>
            <a:pPr marR="0" lvl="0">
              <a:spcBef>
                <a:spcPts val="0"/>
              </a:spcBef>
              <a:spcAft>
                <a:spcPts val="0"/>
              </a:spcAft>
            </a:pPr>
            <a:endParaRPr lang="en-US" sz="1600" dirty="0">
              <a:effectLst/>
              <a:latin typeface="+mj-lt"/>
              <a:ea typeface="Arial" panose="020B0604020202020204" pitchFamily="34" charset="0"/>
            </a:endParaRPr>
          </a:p>
          <a:p>
            <a:pPr marR="0" lvl="0">
              <a:spcBef>
                <a:spcPts val="0"/>
              </a:spcBef>
              <a:spcAft>
                <a:spcPts val="0"/>
              </a:spcAft>
            </a:pPr>
            <a:r>
              <a:rPr lang="en-US" sz="1600" dirty="0">
                <a:effectLst/>
                <a:latin typeface="+mj-lt"/>
                <a:ea typeface="Arial" panose="020B0604020202020204" pitchFamily="34" charset="0"/>
              </a:rPr>
              <a:t>The CCR will clearly communicate the displacement trajectory to the SS. This includes the duration of the displacement grace period and the mechanism and possibilities of transition to a new lab in the IC. CCR will offer assistance to facilitate the transition to a new lab/position. </a:t>
            </a:r>
          </a:p>
          <a:p>
            <a:pPr marL="0" indent="0">
              <a:buNone/>
            </a:pPr>
            <a:endParaRPr lang="en-US" sz="1500" dirty="0"/>
          </a:p>
        </p:txBody>
      </p:sp>
    </p:spTree>
    <p:extLst>
      <p:ext uri="{BB962C8B-B14F-4D97-AF65-F5344CB8AC3E}">
        <p14:creationId xmlns:p14="http://schemas.microsoft.com/office/powerpoint/2010/main" val="39369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804FD2-C1EC-3B58-E8C1-B137F3428C3F}"/>
              </a:ext>
            </a:extLst>
          </p:cNvPr>
          <p:cNvSpPr>
            <a:spLocks noGrp="1"/>
          </p:cNvSpPr>
          <p:nvPr>
            <p:ph type="title"/>
          </p:nvPr>
        </p:nvSpPr>
        <p:spPr>
          <a:xfrm>
            <a:off x="828161" y="857658"/>
            <a:ext cx="10515600" cy="1325563"/>
          </a:xfrm>
        </p:spPr>
        <p:txBody>
          <a:bodyPr>
            <a:normAutofit/>
          </a:bodyPr>
          <a:lstStyle/>
          <a:p>
            <a:r>
              <a:rPr lang="en-US" sz="4100" dirty="0">
                <a:effectLst/>
                <a:ea typeface="Arial" panose="020B0604020202020204" pitchFamily="34" charset="0"/>
              </a:rPr>
              <a:t>Steps by SS after Notification of Displacement:</a:t>
            </a:r>
            <a:br>
              <a:rPr lang="en-US" sz="4100" dirty="0">
                <a:effectLst/>
                <a:ea typeface="Arial" panose="020B0604020202020204" pitchFamily="34" charset="0"/>
              </a:rPr>
            </a:br>
            <a:endParaRPr lang="en-US" sz="41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8018E4-E75F-8A8F-BFE3-7148C283BAEA}"/>
              </a:ext>
            </a:extLst>
          </p:cNvPr>
          <p:cNvSpPr>
            <a:spLocks noGrp="1"/>
          </p:cNvSpPr>
          <p:nvPr>
            <p:ph idx="1"/>
          </p:nvPr>
        </p:nvSpPr>
        <p:spPr>
          <a:xfrm>
            <a:off x="838200" y="1825625"/>
            <a:ext cx="10515600" cy="4351338"/>
          </a:xfrm>
        </p:spPr>
        <p:txBody>
          <a:bodyPr>
            <a:normAutofit/>
          </a:bodyPr>
          <a:lstStyle/>
          <a:p>
            <a:pPr>
              <a:spcBef>
                <a:spcPts val="0"/>
              </a:spcBef>
            </a:pPr>
            <a:r>
              <a:rPr lang="en-US" sz="2400" dirty="0">
                <a:effectLst/>
                <a:latin typeface="+mj-lt"/>
                <a:ea typeface="Arial" panose="020B0604020202020204" pitchFamily="34" charset="0"/>
              </a:rPr>
              <a:t>It is the responsibility of the SS to communicate to the IC what the preferences are for a new position. The SS in his/her/their capacity should make every possible effort to be an active participant in the process. </a:t>
            </a:r>
            <a:r>
              <a:rPr lang="en-US" sz="2400" dirty="0">
                <a:effectLst/>
                <a:latin typeface="+mj-lt"/>
                <a:ea typeface="Times New Roman" panose="02020603050405020304" pitchFamily="18" charset="0"/>
              </a:rPr>
              <a:t>If seeking a position in a different lab, the SS is expected to be flexible to align his/her/their research expectation to the goals of the new lab and working on a different research area. </a:t>
            </a:r>
            <a:r>
              <a:rPr lang="en-US" sz="2400" dirty="0">
                <a:effectLst/>
                <a:latin typeface="+mj-lt"/>
                <a:ea typeface="Arial" panose="020B0604020202020204" pitchFamily="34" charset="0"/>
              </a:rPr>
              <a:t>While the IC may provide assistance in the transition, it is </a:t>
            </a:r>
            <a:r>
              <a:rPr lang="en-US" sz="2400" b="1" u="sng" dirty="0">
                <a:effectLst/>
                <a:latin typeface="+mj-lt"/>
                <a:ea typeface="Arial" panose="020B0604020202020204" pitchFamily="34" charset="0"/>
              </a:rPr>
              <a:t>not responsible</a:t>
            </a:r>
            <a:r>
              <a:rPr lang="en-US" sz="2400" dirty="0">
                <a:effectLst/>
                <a:latin typeface="+mj-lt"/>
                <a:ea typeface="Arial" panose="020B0604020202020204" pitchFamily="34" charset="0"/>
              </a:rPr>
              <a:t> for ensuring a new position for the displaced SS.</a:t>
            </a:r>
            <a:endParaRPr lang="en-US" sz="2400" dirty="0">
              <a:latin typeface="+mj-lt"/>
              <a:ea typeface="Arial" panose="020B0604020202020204" pitchFamily="34" charset="0"/>
            </a:endParaRPr>
          </a:p>
          <a:p>
            <a:pPr marL="0" marR="0" indent="0">
              <a:spcBef>
                <a:spcPts val="0"/>
              </a:spcBef>
              <a:spcAft>
                <a:spcPts val="0"/>
              </a:spcAft>
              <a:buNone/>
            </a:pPr>
            <a:endParaRPr lang="en-US" sz="2400" dirty="0">
              <a:latin typeface="+mj-lt"/>
              <a:ea typeface="Arial" panose="020B0604020202020204" pitchFamily="34" charset="0"/>
            </a:endParaRPr>
          </a:p>
          <a:p>
            <a:pPr>
              <a:spcBef>
                <a:spcPts val="0"/>
              </a:spcBef>
            </a:pPr>
            <a:r>
              <a:rPr lang="en-US" sz="2400" dirty="0">
                <a:effectLst/>
                <a:latin typeface="+mj-lt"/>
                <a:ea typeface="Arial" panose="020B0604020202020204" pitchFamily="34" charset="0"/>
              </a:rPr>
              <a:t>The SS should schedule a meeting with the PI and assigned Deputy Director to discuss their role in the lab closure process. </a:t>
            </a:r>
            <a:r>
              <a:rPr lang="en-US" sz="2400" b="1" dirty="0">
                <a:effectLst/>
                <a:latin typeface="+mj-lt"/>
                <a:ea typeface="Arial" panose="020B0604020202020204" pitchFamily="34" charset="0"/>
              </a:rPr>
              <a:t>The</a:t>
            </a:r>
            <a:r>
              <a:rPr lang="en-US" sz="2400" dirty="0">
                <a:effectLst/>
                <a:latin typeface="+mj-lt"/>
                <a:ea typeface="Arial" panose="020B0604020202020204" pitchFamily="34" charset="0"/>
              </a:rPr>
              <a:t> </a:t>
            </a:r>
            <a:r>
              <a:rPr lang="en-US" sz="2400" b="1" dirty="0">
                <a:effectLst/>
                <a:latin typeface="+mj-lt"/>
                <a:ea typeface="Arial" panose="020B0604020202020204" pitchFamily="34" charset="0"/>
              </a:rPr>
              <a:t>SS must prioritize finding a new job once notice of a NTE date has been communicated. </a:t>
            </a:r>
            <a:endParaRPr lang="en-US" sz="2400" dirty="0">
              <a:effectLst/>
              <a:latin typeface="+mj-lt"/>
              <a:ea typeface="Arial" panose="020B0604020202020204" pitchFamily="34" charset="0"/>
            </a:endParaRPr>
          </a:p>
          <a:p>
            <a:pPr marL="457200" marR="0" indent="0">
              <a:spcBef>
                <a:spcPts val="90"/>
              </a:spcBef>
              <a:spcAft>
                <a:spcPts val="0"/>
              </a:spcAft>
              <a:buNone/>
            </a:pPr>
            <a:endParaRPr lang="en-US" sz="2400" dirty="0">
              <a:effectLst/>
              <a:latin typeface="Arial" panose="020B0604020202020204" pitchFamily="34" charset="0"/>
              <a:ea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62174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DB7DC-6A88-D86E-15D9-BF7E777225FB}"/>
              </a:ext>
            </a:extLst>
          </p:cNvPr>
          <p:cNvSpPr>
            <a:spLocks noGrp="1"/>
          </p:cNvSpPr>
          <p:nvPr>
            <p:ph type="title"/>
          </p:nvPr>
        </p:nvSpPr>
        <p:spPr>
          <a:xfrm>
            <a:off x="645065" y="1463040"/>
            <a:ext cx="3796306" cy="2690949"/>
          </a:xfrm>
        </p:spPr>
        <p:txBody>
          <a:bodyPr anchor="t">
            <a:normAutofit/>
          </a:bodyPr>
          <a:lstStyle/>
          <a:p>
            <a:r>
              <a:rPr lang="en-US" dirty="0"/>
              <a:t>Seek Guidance and Explore Opportunities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B8CDE7-C11D-B1C7-783F-A20683F800D7}"/>
              </a:ext>
            </a:extLst>
          </p:cNvPr>
          <p:cNvSpPr>
            <a:spLocks noGrp="1"/>
          </p:cNvSpPr>
          <p:nvPr>
            <p:ph idx="1"/>
          </p:nvPr>
        </p:nvSpPr>
        <p:spPr>
          <a:xfrm>
            <a:off x="5615162" y="658078"/>
            <a:ext cx="5542387" cy="5124465"/>
          </a:xfrm>
        </p:spPr>
        <p:txBody>
          <a:bodyPr anchor="t">
            <a:normAutofit fontScale="92500" lnSpcReduction="10000"/>
          </a:bodyPr>
          <a:lstStyle/>
          <a:p>
            <a:pPr marL="0" marR="0" indent="0">
              <a:spcBef>
                <a:spcPts val="0"/>
              </a:spcBef>
              <a:spcAft>
                <a:spcPts val="0"/>
              </a:spcAft>
              <a:buNone/>
              <a:tabLst>
                <a:tab pos="3519170" algn="l"/>
              </a:tabLst>
            </a:pPr>
            <a:r>
              <a:rPr lang="en-US" sz="900" b="1" dirty="0">
                <a:effectLst/>
                <a:latin typeface="+mj-lt"/>
                <a:ea typeface="Arial" panose="020B0604020202020204" pitchFamily="34" charset="0"/>
              </a:rPr>
              <a:t>	</a:t>
            </a:r>
            <a:r>
              <a:rPr lang="en-US" sz="900" dirty="0">
                <a:effectLst/>
                <a:latin typeface="+mj-lt"/>
                <a:ea typeface="Arial" panose="020B0604020202020204" pitchFamily="34" charset="0"/>
              </a:rPr>
              <a:t> </a:t>
            </a:r>
          </a:p>
          <a:p>
            <a:pPr>
              <a:spcBef>
                <a:spcPts val="90"/>
              </a:spcBef>
            </a:pPr>
            <a:r>
              <a:rPr lang="en-US" sz="1200" dirty="0">
                <a:effectLst/>
                <a:latin typeface="+mj-lt"/>
                <a:ea typeface="Times New Roman" panose="02020603050405020304" pitchFamily="18" charset="0"/>
              </a:rPr>
              <a:t>Contact the CCR Office of Scientific Programs for advice on how to proceed. </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The Staff member should follow the instructions outlined in the post-transition status memo and email an updated CV to their assigned CCR Deputy requesting a meeting to discuss their situation.  The staff member should utilize resources outlined in the post-transition status memo and be proactive in seeking employment. Additionally, the staff member should contact their Lab/Branch Chief. The CCR Deputy will discuss career counseling resources with the staff member and assists with identifying potential research matches.  Having a document describing your skill set and your CV may help discuss career directions and possibilities. </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Email your resume to Jenna Wynne (</a:t>
            </a:r>
            <a:r>
              <a:rPr lang="en-US" sz="1200" u="sng" dirty="0">
                <a:effectLst/>
                <a:latin typeface="+mj-lt"/>
                <a:ea typeface="Times New Roman" panose="02020603050405020304" pitchFamily="18" charset="0"/>
                <a:hlinkClick r:id="rId2">
                  <a:extLst>
                    <a:ext uri="{A12FA001-AC4F-418D-AE19-62706E023703}">
                      <ahyp:hlinkClr xmlns:ahyp="http://schemas.microsoft.com/office/drawing/2018/hyperlinkcolor" val="tx"/>
                    </a:ext>
                  </a:extLst>
                </a:hlinkClick>
              </a:rPr>
              <a:t>jenna.wynne@nih.gov</a:t>
            </a:r>
            <a:r>
              <a:rPr lang="en-US" sz="1200" dirty="0">
                <a:effectLst/>
                <a:latin typeface="+mj-lt"/>
                <a:ea typeface="Times New Roman" panose="02020603050405020304" pitchFamily="18" charset="0"/>
              </a:rPr>
              <a:t>), CCR OD AO, to be added to the CCR displaced list.</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Reach out to the CCR SS/SC Organization Co-Chairs for advice.</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Consult the NCI SS/SC Alumni database and contact former SS/SCs to discuss how they transitioned into their current positions and to ask for advice.</a:t>
            </a:r>
            <a:endParaRPr lang="en-US" sz="1200" dirty="0">
              <a:effectLst/>
              <a:latin typeface="+mj-lt"/>
              <a:ea typeface="Arial" panose="020B0604020202020204" pitchFamily="34" charset="0"/>
            </a:endParaRPr>
          </a:p>
          <a:p>
            <a:pPr marL="457200" indent="0">
              <a:spcBef>
                <a:spcPts val="90"/>
              </a:spcBef>
              <a:buNone/>
            </a:pPr>
            <a:r>
              <a:rPr lang="en-US" sz="1200" dirty="0">
                <a:effectLst/>
                <a:latin typeface="+mj-lt"/>
                <a:ea typeface="Times New Roman" panose="02020603050405020304" pitchFamily="18" charset="0"/>
              </a:rPr>
              <a:t> </a:t>
            </a:r>
            <a:endParaRPr lang="en-US" sz="1200" dirty="0">
              <a:effectLst/>
              <a:latin typeface="+mj-lt"/>
              <a:ea typeface="Arial" panose="020B0604020202020204" pitchFamily="34" charset="0"/>
            </a:endParaRPr>
          </a:p>
          <a:p>
            <a:pPr>
              <a:spcBef>
                <a:spcPts val="90"/>
              </a:spcBef>
            </a:pPr>
            <a:r>
              <a:rPr lang="en-US" sz="1200" dirty="0">
                <a:effectLst/>
                <a:latin typeface="+mj-lt"/>
                <a:ea typeface="Times New Roman" panose="02020603050405020304" pitchFamily="18" charset="0"/>
              </a:rPr>
              <a:t>Exploring a temporary informal detail (extramural or other ICs) to a different Lab/Branch or Core facility may be possible if a position is vacant or about to become vacant. Consult your PI and Lab/Branch Chief to discuss possible details or training positions. Be advised that a detail involves coordination with your PI, the identified lab/office, AO, and the CCR OD ARC. Be aware that a detail may not result in a placement.</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For a transfer to occur the lab/office must have an open FTE position. </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Searching the web for Talent Recruiting firms in healthcare and biotechnology companies (most of them are on LinkedIn) if you want help in identifying positions.</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In addition, start applying for jobs on USAJOBS.</a:t>
            </a:r>
            <a:endParaRPr lang="en-US" sz="1200" dirty="0">
              <a:effectLst/>
              <a:latin typeface="+mj-lt"/>
              <a:ea typeface="Arial" panose="020B0604020202020204" pitchFamily="34" charset="0"/>
            </a:endParaRPr>
          </a:p>
          <a:p>
            <a:pPr>
              <a:spcBef>
                <a:spcPts val="90"/>
              </a:spcBef>
            </a:pPr>
            <a:endParaRPr lang="en-US" sz="1200" dirty="0">
              <a:effectLst/>
              <a:latin typeface="+mj-lt"/>
              <a:ea typeface="Times New Roman" panose="02020603050405020304" pitchFamily="18" charset="0"/>
            </a:endParaRPr>
          </a:p>
          <a:p>
            <a:pPr>
              <a:spcBef>
                <a:spcPts val="90"/>
              </a:spcBef>
            </a:pPr>
            <a:r>
              <a:rPr lang="en-US" sz="1200" dirty="0">
                <a:effectLst/>
                <a:latin typeface="+mj-lt"/>
                <a:ea typeface="Times New Roman" panose="02020603050405020304" pitchFamily="18" charset="0"/>
              </a:rPr>
              <a:t>For transition toward academia, keep a research proposal up to date, acquire teaching experience and download the letter of equivalence from the CCR</a:t>
            </a:r>
            <a:r>
              <a:rPr lang="en-US" sz="1200" dirty="0">
                <a:latin typeface="+mj-lt"/>
                <a:ea typeface="Times New Roman" panose="02020603050405020304" pitchFamily="18" charset="0"/>
              </a:rPr>
              <a:t> </a:t>
            </a:r>
            <a:r>
              <a:rPr lang="en-US" sz="1200" dirty="0">
                <a:effectLst/>
                <a:latin typeface="+mj-lt"/>
                <a:ea typeface="Times New Roman" panose="02020603050405020304" pitchFamily="18" charset="0"/>
              </a:rPr>
              <a:t>SSSC website.</a:t>
            </a:r>
            <a:endParaRPr lang="en-US" sz="1200" dirty="0">
              <a:effectLst/>
              <a:latin typeface="+mj-lt"/>
              <a:ea typeface="Arial" panose="020B0604020202020204" pitchFamily="34" charset="0"/>
            </a:endParaRPr>
          </a:p>
          <a:p>
            <a:pPr marL="0" indent="0">
              <a:buNone/>
            </a:pPr>
            <a:endParaRPr lang="en-US" sz="900" dirty="0"/>
          </a:p>
        </p:txBody>
      </p:sp>
    </p:spTree>
    <p:extLst>
      <p:ext uri="{BB962C8B-B14F-4D97-AF65-F5344CB8AC3E}">
        <p14:creationId xmlns:p14="http://schemas.microsoft.com/office/powerpoint/2010/main" val="280971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B3F332-08FA-01B1-A4E7-93529903CF90}"/>
              </a:ext>
            </a:extLst>
          </p:cNvPr>
          <p:cNvSpPr>
            <a:spLocks noGrp="1"/>
          </p:cNvSpPr>
          <p:nvPr>
            <p:ph type="ctrTitle"/>
          </p:nvPr>
        </p:nvSpPr>
        <p:spPr>
          <a:xfrm>
            <a:off x="643468" y="643467"/>
            <a:ext cx="4620584" cy="4567137"/>
          </a:xfrm>
        </p:spPr>
        <p:txBody>
          <a:bodyPr>
            <a:normAutofit/>
          </a:bodyPr>
          <a:lstStyle/>
          <a:p>
            <a:pPr algn="l"/>
            <a:br>
              <a:rPr lang="en-US" sz="3700">
                <a:effectLst/>
                <a:ea typeface="Arial" panose="020B0604020202020204" pitchFamily="34" charset="0"/>
              </a:rPr>
            </a:br>
            <a:br>
              <a:rPr lang="en-US" sz="3700">
                <a:effectLst/>
                <a:ea typeface="Arial" panose="020B0604020202020204" pitchFamily="34" charset="0"/>
              </a:rPr>
            </a:br>
            <a:br>
              <a:rPr lang="en-US" sz="3700">
                <a:effectLst/>
                <a:ea typeface="Arial" panose="020B0604020202020204" pitchFamily="34" charset="0"/>
              </a:rPr>
            </a:br>
            <a:br>
              <a:rPr lang="en-US" sz="3700">
                <a:effectLst/>
                <a:ea typeface="Arial" panose="020B0604020202020204" pitchFamily="34" charset="0"/>
              </a:rPr>
            </a:br>
            <a:r>
              <a:rPr lang="en-US" sz="3700">
                <a:effectLst/>
                <a:ea typeface="Arial" panose="020B0604020202020204" pitchFamily="34" charset="0"/>
              </a:rPr>
              <a:t>Steps by Staff Scientist prior to Displacement</a:t>
            </a:r>
            <a:br>
              <a:rPr lang="en-US" sz="3700">
                <a:effectLst/>
                <a:ea typeface="Arial" panose="020B0604020202020204" pitchFamily="34" charset="0"/>
              </a:rPr>
            </a:br>
            <a:endParaRPr lang="en-US" sz="3700"/>
          </a:p>
        </p:txBody>
      </p:sp>
      <p:pic>
        <p:nvPicPr>
          <p:cNvPr id="3" name="Picture 2" descr="Abstract steps on a light green pastel background">
            <a:extLst>
              <a:ext uri="{FF2B5EF4-FFF2-40B4-BE49-F238E27FC236}">
                <a16:creationId xmlns:a16="http://schemas.microsoft.com/office/drawing/2014/main" id="{3737ED03-714D-FF8C-F732-FFEA7F97C95A}"/>
              </a:ext>
            </a:extLst>
          </p:cNvPr>
          <p:cNvPicPr>
            <a:picLocks noChangeAspect="1"/>
          </p:cNvPicPr>
          <p:nvPr/>
        </p:nvPicPr>
        <p:blipFill>
          <a:blip r:embed="rId2">
            <a:extLst>
              <a:ext uri="{28A0092B-C50C-407E-A947-70E740481C1C}">
                <a14:useLocalDpi xmlns:a14="http://schemas.microsoft.com/office/drawing/2010/main" val="0"/>
              </a:ext>
            </a:extLst>
          </a:blip>
          <a:srcRect l="17556" r="172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6120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351</TotalTime>
  <Words>2009</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Aptos</vt:lpstr>
      <vt:lpstr>Aptos Display</vt:lpstr>
      <vt:lpstr>Arial</vt:lpstr>
      <vt:lpstr>Calibri</vt:lpstr>
      <vt:lpstr>Office Theme</vt:lpstr>
      <vt:lpstr>1_Office Theme</vt:lpstr>
      <vt:lpstr>CCR SS/SC Organization Annual Meeting - Navigating Displacement</vt:lpstr>
      <vt:lpstr>Background</vt:lpstr>
      <vt:lpstr>Proposal</vt:lpstr>
      <vt:lpstr>Resources and Opportunities for Displaced Staff Scientists</vt:lpstr>
      <vt:lpstr>Steps by PI/OD </vt:lpstr>
      <vt:lpstr>Displacement Process</vt:lpstr>
      <vt:lpstr>Steps by SS after Notification of Displacement: </vt:lpstr>
      <vt:lpstr>Seek Guidance and Explore Opportunities </vt:lpstr>
      <vt:lpstr>    Steps by Staff Scientist prior to Displacement </vt:lpstr>
      <vt:lpstr>Professional Development </vt:lpstr>
      <vt:lpstr> Maintain CV and Profiles </vt:lpstr>
      <vt:lpstr>Networking </vt:lpstr>
      <vt:lpstr>References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Wynne, Jenna (NIH/NCI) [E]</dc:creator>
  <cp:lastModifiedBy>Rodriguez, Rena (NIH/NCI) [E]</cp:lastModifiedBy>
  <cp:revision>5</cp:revision>
  <dcterms:created xsi:type="dcterms:W3CDTF">2024-09-13T19:43:00Z</dcterms:created>
  <dcterms:modified xsi:type="dcterms:W3CDTF">2024-09-27T15:35:50Z</dcterms:modified>
</cp:coreProperties>
</file>